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7"/>
  </p:notesMasterIdLst>
  <p:sldIdLst>
    <p:sldId id="259" r:id="rId2"/>
    <p:sldId id="454" r:id="rId3"/>
    <p:sldId id="456" r:id="rId4"/>
    <p:sldId id="480" r:id="rId5"/>
    <p:sldId id="441" r:id="rId6"/>
    <p:sldId id="476" r:id="rId7"/>
    <p:sldId id="495" r:id="rId8"/>
    <p:sldId id="477" r:id="rId9"/>
    <p:sldId id="478" r:id="rId10"/>
    <p:sldId id="484" r:id="rId11"/>
    <p:sldId id="485" r:id="rId12"/>
    <p:sldId id="486" r:id="rId13"/>
    <p:sldId id="487" r:id="rId14"/>
    <p:sldId id="488" r:id="rId15"/>
    <p:sldId id="489" r:id="rId16"/>
    <p:sldId id="465" r:id="rId17"/>
    <p:sldId id="467" r:id="rId18"/>
    <p:sldId id="490" r:id="rId19"/>
    <p:sldId id="491" r:id="rId20"/>
    <p:sldId id="492" r:id="rId21"/>
    <p:sldId id="493" r:id="rId22"/>
    <p:sldId id="494" r:id="rId23"/>
    <p:sldId id="470" r:id="rId24"/>
    <p:sldId id="464" r:id="rId25"/>
    <p:sldId id="280" r:id="rId26"/>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84A9"/>
    <a:srgbClr val="FFFFFF"/>
    <a:srgbClr val="F0F0F0"/>
    <a:srgbClr val="D0E8F3"/>
    <a:srgbClr val="F7F7F7"/>
    <a:srgbClr val="632B8D"/>
    <a:srgbClr val="FFCC99"/>
    <a:srgbClr val="C00000"/>
    <a:srgbClr val="30A665"/>
    <a:srgbClr val="E5E5E5"/>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68" autoAdjust="0"/>
    <p:restoredTop sz="75262" autoAdjust="0"/>
  </p:normalViewPr>
  <p:slideViewPr>
    <p:cSldViewPr snapToGrid="0" showGuides="1">
      <p:cViewPr varScale="1">
        <p:scale>
          <a:sx n="62" d="100"/>
          <a:sy n="62" d="100"/>
        </p:scale>
        <p:origin x="1166" y="34"/>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68EAAD-B2CC-431F-8762-3FC732074C7F}" type="datetimeFigureOut">
              <a:rPr lang="zh-CN" altLang="en-US" smtClean="0"/>
              <a:t>2024/12/1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5A81A5-8BA8-46CA-A0EB-12669391404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05A81A5-8BA8-46CA-A0EB-126693914041}"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41CC0-ADE1-504F-7424-70589465D24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F863D3E-E615-B929-2C43-6D8ED5259A3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7BD3872-F5DB-D532-7053-FD8D04ADEBA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000000"/>
              </a:solidFill>
              <a:effectLst/>
              <a:latin typeface="Helvetica Neue"/>
            </a:endParaRPr>
          </a:p>
        </p:txBody>
      </p:sp>
      <p:sp>
        <p:nvSpPr>
          <p:cNvPr id="4" name="灯片编号占位符 3">
            <a:extLst>
              <a:ext uri="{FF2B5EF4-FFF2-40B4-BE49-F238E27FC236}">
                <a16:creationId xmlns:a16="http://schemas.microsoft.com/office/drawing/2014/main" id="{E1AFF91A-23FC-665A-D760-317A05BA3DF6}"/>
              </a:ext>
            </a:extLst>
          </p:cNvPr>
          <p:cNvSpPr>
            <a:spLocks noGrp="1"/>
          </p:cNvSpPr>
          <p:nvPr>
            <p:ph type="sldNum" sz="quarter" idx="5"/>
          </p:nvPr>
        </p:nvSpPr>
        <p:spPr/>
        <p:txBody>
          <a:bodyPr/>
          <a:lstStyle/>
          <a:p>
            <a:fld id="{C05A81A5-8BA8-46CA-A0EB-126693914041}" type="slidenum">
              <a:rPr lang="zh-CN" altLang="en-US" smtClean="0"/>
              <a:t>10</a:t>
            </a:fld>
            <a:endParaRPr lang="zh-CN" altLang="en-US"/>
          </a:p>
        </p:txBody>
      </p:sp>
    </p:spTree>
    <p:extLst>
      <p:ext uri="{BB962C8B-B14F-4D97-AF65-F5344CB8AC3E}">
        <p14:creationId xmlns:p14="http://schemas.microsoft.com/office/powerpoint/2010/main" val="1271292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C39C7B-2EF4-F916-3529-36614C37F6C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5D5DF68-580B-9A88-A857-A7C78042232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D3661C7-B1E1-6C45-99AD-E72E4BF87DF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000000"/>
              </a:solidFill>
              <a:effectLst/>
              <a:latin typeface="Helvetica Neue"/>
            </a:endParaRPr>
          </a:p>
        </p:txBody>
      </p:sp>
      <p:sp>
        <p:nvSpPr>
          <p:cNvPr id="4" name="灯片编号占位符 3">
            <a:extLst>
              <a:ext uri="{FF2B5EF4-FFF2-40B4-BE49-F238E27FC236}">
                <a16:creationId xmlns:a16="http://schemas.microsoft.com/office/drawing/2014/main" id="{F06B22A0-B85A-1D1B-DF63-6C9101130CFD}"/>
              </a:ext>
            </a:extLst>
          </p:cNvPr>
          <p:cNvSpPr>
            <a:spLocks noGrp="1"/>
          </p:cNvSpPr>
          <p:nvPr>
            <p:ph type="sldNum" sz="quarter" idx="5"/>
          </p:nvPr>
        </p:nvSpPr>
        <p:spPr/>
        <p:txBody>
          <a:bodyPr/>
          <a:lstStyle/>
          <a:p>
            <a:fld id="{C05A81A5-8BA8-46CA-A0EB-126693914041}" type="slidenum">
              <a:rPr lang="zh-CN" altLang="en-US" smtClean="0"/>
              <a:t>11</a:t>
            </a:fld>
            <a:endParaRPr lang="zh-CN" altLang="en-US"/>
          </a:p>
        </p:txBody>
      </p:sp>
    </p:spTree>
    <p:extLst>
      <p:ext uri="{BB962C8B-B14F-4D97-AF65-F5344CB8AC3E}">
        <p14:creationId xmlns:p14="http://schemas.microsoft.com/office/powerpoint/2010/main" val="120070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331940-3483-4E51-5D08-E05D178EA6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946C54-683F-A9D7-A178-3467D470D15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BA0B757-194A-70E7-4667-47F71EA1607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err="1">
                <a:solidFill>
                  <a:srgbClr val="000000"/>
                </a:solidFill>
                <a:effectLst/>
                <a:latin typeface="Helvetica Neue"/>
              </a:rPr>
              <a:t>Klicpera</a:t>
            </a:r>
            <a:r>
              <a:rPr lang="en-US" altLang="zh-CN" b="0" i="0" dirty="0">
                <a:solidFill>
                  <a:srgbClr val="000000"/>
                </a:solidFill>
                <a:effectLst/>
                <a:latin typeface="Helvetica Neue"/>
              </a:rPr>
              <a:t>, J., S. </a:t>
            </a:r>
            <a:r>
              <a:rPr lang="en-US" altLang="zh-CN" b="0" i="0" dirty="0" err="1">
                <a:solidFill>
                  <a:srgbClr val="000000"/>
                </a:solidFill>
                <a:effectLst/>
                <a:latin typeface="Helvetica Neue"/>
              </a:rPr>
              <a:t>Weißenberger</a:t>
            </a:r>
            <a:r>
              <a:rPr lang="en-US" altLang="zh-CN" b="0" i="0" dirty="0">
                <a:solidFill>
                  <a:srgbClr val="000000"/>
                </a:solidFill>
                <a:effectLst/>
                <a:latin typeface="Helvetica Neue"/>
              </a:rPr>
              <a:t>, and S. </a:t>
            </a:r>
            <a:r>
              <a:rPr lang="en-US" altLang="zh-CN" b="0" i="0" dirty="0" err="1">
                <a:solidFill>
                  <a:srgbClr val="000000"/>
                </a:solidFill>
                <a:effectLst/>
                <a:latin typeface="Helvetica Neue"/>
              </a:rPr>
              <a:t>Günnemann</a:t>
            </a:r>
            <a:r>
              <a:rPr lang="en-US" altLang="zh-CN" b="0" i="0" dirty="0">
                <a:solidFill>
                  <a:srgbClr val="000000"/>
                </a:solidFill>
                <a:effectLst/>
                <a:latin typeface="Helvetica Neue"/>
              </a:rPr>
              <a:t>. 2019. “Diffusion Improves Graph Learning.” Proceedings of the 33rd International Conference on Neural Information Processing Systems, Vancouver, Canada, 13366–13378.</a:t>
            </a:r>
          </a:p>
        </p:txBody>
      </p:sp>
      <p:sp>
        <p:nvSpPr>
          <p:cNvPr id="4" name="灯片编号占位符 3">
            <a:extLst>
              <a:ext uri="{FF2B5EF4-FFF2-40B4-BE49-F238E27FC236}">
                <a16:creationId xmlns:a16="http://schemas.microsoft.com/office/drawing/2014/main" id="{C0767F10-1C31-C2F4-F9E2-A746448EE2D6}"/>
              </a:ext>
            </a:extLst>
          </p:cNvPr>
          <p:cNvSpPr>
            <a:spLocks noGrp="1"/>
          </p:cNvSpPr>
          <p:nvPr>
            <p:ph type="sldNum" sz="quarter" idx="5"/>
          </p:nvPr>
        </p:nvSpPr>
        <p:spPr/>
        <p:txBody>
          <a:bodyPr/>
          <a:lstStyle/>
          <a:p>
            <a:fld id="{C05A81A5-8BA8-46CA-A0EB-126693914041}" type="slidenum">
              <a:rPr lang="zh-CN" altLang="en-US" smtClean="0"/>
              <a:t>12</a:t>
            </a:fld>
            <a:endParaRPr lang="zh-CN" altLang="en-US"/>
          </a:p>
        </p:txBody>
      </p:sp>
    </p:spTree>
    <p:extLst>
      <p:ext uri="{BB962C8B-B14F-4D97-AF65-F5344CB8AC3E}">
        <p14:creationId xmlns:p14="http://schemas.microsoft.com/office/powerpoint/2010/main" val="25142813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DF8BE-3990-6CDC-1E81-6D9777F3CCC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47D190D-A10B-CB70-F9AD-D4160A36723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509616-C7C7-C20A-2EE2-211EAC7B67B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000000"/>
              </a:solidFill>
              <a:effectLst/>
              <a:latin typeface="Helvetica Neue"/>
            </a:endParaRPr>
          </a:p>
        </p:txBody>
      </p:sp>
      <p:sp>
        <p:nvSpPr>
          <p:cNvPr id="4" name="灯片编号占位符 3">
            <a:extLst>
              <a:ext uri="{FF2B5EF4-FFF2-40B4-BE49-F238E27FC236}">
                <a16:creationId xmlns:a16="http://schemas.microsoft.com/office/drawing/2014/main" id="{80D4B02E-2672-77EE-3B32-17C1D25FFC8F}"/>
              </a:ext>
            </a:extLst>
          </p:cNvPr>
          <p:cNvSpPr>
            <a:spLocks noGrp="1"/>
          </p:cNvSpPr>
          <p:nvPr>
            <p:ph type="sldNum" sz="quarter" idx="5"/>
          </p:nvPr>
        </p:nvSpPr>
        <p:spPr/>
        <p:txBody>
          <a:bodyPr/>
          <a:lstStyle/>
          <a:p>
            <a:fld id="{C05A81A5-8BA8-46CA-A0EB-126693914041}" type="slidenum">
              <a:rPr lang="zh-CN" altLang="en-US" smtClean="0"/>
              <a:t>13</a:t>
            </a:fld>
            <a:endParaRPr lang="zh-CN" altLang="en-US"/>
          </a:p>
        </p:txBody>
      </p:sp>
    </p:spTree>
    <p:extLst>
      <p:ext uri="{BB962C8B-B14F-4D97-AF65-F5344CB8AC3E}">
        <p14:creationId xmlns:p14="http://schemas.microsoft.com/office/powerpoint/2010/main" val="40355196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1D9688-DB1C-F11A-3F59-670D04D6BF1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2B3595E-7099-CBCF-3809-F98187506AD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35476B1-D30A-476C-9E81-1016D4E8D2D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000000"/>
              </a:solidFill>
              <a:effectLst/>
              <a:latin typeface="Helvetica Neue"/>
            </a:endParaRPr>
          </a:p>
        </p:txBody>
      </p:sp>
      <p:sp>
        <p:nvSpPr>
          <p:cNvPr id="4" name="灯片编号占位符 3">
            <a:extLst>
              <a:ext uri="{FF2B5EF4-FFF2-40B4-BE49-F238E27FC236}">
                <a16:creationId xmlns:a16="http://schemas.microsoft.com/office/drawing/2014/main" id="{4BF7DA9C-398C-1079-531D-54394B2D38A4}"/>
              </a:ext>
            </a:extLst>
          </p:cNvPr>
          <p:cNvSpPr>
            <a:spLocks noGrp="1"/>
          </p:cNvSpPr>
          <p:nvPr>
            <p:ph type="sldNum" sz="quarter" idx="5"/>
          </p:nvPr>
        </p:nvSpPr>
        <p:spPr/>
        <p:txBody>
          <a:bodyPr/>
          <a:lstStyle/>
          <a:p>
            <a:fld id="{C05A81A5-8BA8-46CA-A0EB-126693914041}" type="slidenum">
              <a:rPr lang="zh-CN" altLang="en-US" smtClean="0"/>
              <a:t>14</a:t>
            </a:fld>
            <a:endParaRPr lang="zh-CN" altLang="en-US"/>
          </a:p>
        </p:txBody>
      </p:sp>
    </p:spTree>
    <p:extLst>
      <p:ext uri="{BB962C8B-B14F-4D97-AF65-F5344CB8AC3E}">
        <p14:creationId xmlns:p14="http://schemas.microsoft.com/office/powerpoint/2010/main" val="11436033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7B188-3F69-E09C-AE64-226F75785EB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411EA93-855A-2037-DA34-33812EE26E4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75F28B2-76C2-072E-8F6F-15A7F95C60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00000"/>
                </a:solidFill>
                <a:effectLst/>
                <a:latin typeface="Helvetica Neue"/>
              </a:rPr>
              <a:t>沃罗诺伊图</a:t>
            </a:r>
            <a:endParaRPr lang="en-US" altLang="zh-CN" b="0" i="0" dirty="0">
              <a:solidFill>
                <a:srgbClr val="000000"/>
              </a:solidFill>
              <a:effectLst/>
              <a:latin typeface="Helvetica Neue"/>
            </a:endParaRPr>
          </a:p>
        </p:txBody>
      </p:sp>
      <p:sp>
        <p:nvSpPr>
          <p:cNvPr id="4" name="灯片编号占位符 3">
            <a:extLst>
              <a:ext uri="{FF2B5EF4-FFF2-40B4-BE49-F238E27FC236}">
                <a16:creationId xmlns:a16="http://schemas.microsoft.com/office/drawing/2014/main" id="{9E5EE583-0F93-6829-B435-3FA7D62665C3}"/>
              </a:ext>
            </a:extLst>
          </p:cNvPr>
          <p:cNvSpPr>
            <a:spLocks noGrp="1"/>
          </p:cNvSpPr>
          <p:nvPr>
            <p:ph type="sldNum" sz="quarter" idx="5"/>
          </p:nvPr>
        </p:nvSpPr>
        <p:spPr/>
        <p:txBody>
          <a:bodyPr/>
          <a:lstStyle/>
          <a:p>
            <a:fld id="{C05A81A5-8BA8-46CA-A0EB-126693914041}" type="slidenum">
              <a:rPr lang="zh-CN" altLang="en-US" smtClean="0"/>
              <a:t>15</a:t>
            </a:fld>
            <a:endParaRPr lang="zh-CN" altLang="en-US"/>
          </a:p>
        </p:txBody>
      </p:sp>
    </p:spTree>
    <p:extLst>
      <p:ext uri="{BB962C8B-B14F-4D97-AF65-F5344CB8AC3E}">
        <p14:creationId xmlns:p14="http://schemas.microsoft.com/office/powerpoint/2010/main" val="12426212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05A81A5-8BA8-46CA-A0EB-126693914041}" type="slidenum">
              <a:rPr lang="zh-CN" altLang="en-US" smtClean="0"/>
              <a:t>16</a:t>
            </a:fld>
            <a:endParaRPr lang="zh-CN" altLang="en-US"/>
          </a:p>
        </p:txBody>
      </p:sp>
    </p:spTree>
    <p:extLst>
      <p:ext uri="{BB962C8B-B14F-4D97-AF65-F5344CB8AC3E}">
        <p14:creationId xmlns:p14="http://schemas.microsoft.com/office/powerpoint/2010/main" val="35032903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000000"/>
                </a:solidFill>
                <a:effectLst/>
                <a:latin typeface="Helvetica Neue"/>
              </a:rPr>
              <a:t>Zhang, J., X. Li, Y. Yao, Y. Hong, J. He, Z. Jiang, and J. Sun. 2021. “The Traj2Vec Model to Quantify residents’ Spatial Trajectories and Estimate the Proportions of Urban Land-Use Types.” International Journal of Geographical Information Science 35 (1): 193–211. https://doi.org/10.1080/13658816.2020.1726923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000000"/>
                </a:solidFill>
                <a:effectLst/>
                <a:latin typeface="Helvetica Neue"/>
              </a:rPr>
              <a:t>Zhang, H., L. Qiu, L. Yi, and Y. Song. 2018. “Scalable Multiplex Network Embedding.” IJCAI, 3082–3088.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000000"/>
                </a:solidFill>
                <a:effectLst/>
                <a:latin typeface="Helvetica Neue"/>
              </a:rPr>
              <a:t>Wang, H., and Z. Li. 2017. “Region Representation Learning via Mobility Flow.” Proceedings of the 2017 ACM on Conference on Information and Knowledge Management, Singapore, Singapore, 237–246.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000000"/>
                </a:solidFill>
                <a:effectLst/>
                <a:latin typeface="Helvetica Neue"/>
              </a:rPr>
              <a:t>Shimizu, T., T. Yabe, and K. </a:t>
            </a:r>
            <a:r>
              <a:rPr lang="en-US" altLang="zh-CN" b="0" i="0" dirty="0" err="1">
                <a:solidFill>
                  <a:srgbClr val="000000"/>
                </a:solidFill>
                <a:effectLst/>
                <a:latin typeface="Helvetica Neue"/>
              </a:rPr>
              <a:t>Tsubouchi</a:t>
            </a:r>
            <a:r>
              <a:rPr lang="en-US" altLang="zh-CN" b="0" i="0" dirty="0">
                <a:solidFill>
                  <a:srgbClr val="000000"/>
                </a:solidFill>
                <a:effectLst/>
                <a:latin typeface="Helvetica Neue"/>
              </a:rPr>
              <a:t>. 2020. “Enabling Finer Grained Place Embeddings Using Spatial Hierarchy from Human Mobility Trajectories.” Proceedings of the 28th International Conference on Advances in Geographic Information Systems, Seattle, Washington, USA, 187–190.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000000"/>
              </a:solidFill>
              <a:effectLst/>
              <a:latin typeface="Helvetica Neue"/>
            </a:endParaRPr>
          </a:p>
        </p:txBody>
      </p:sp>
      <p:sp>
        <p:nvSpPr>
          <p:cNvPr id="4" name="灯片编号占位符 3"/>
          <p:cNvSpPr>
            <a:spLocks noGrp="1"/>
          </p:cNvSpPr>
          <p:nvPr>
            <p:ph type="sldNum" sz="quarter" idx="5"/>
          </p:nvPr>
        </p:nvSpPr>
        <p:spPr/>
        <p:txBody>
          <a:bodyPr/>
          <a:lstStyle/>
          <a:p>
            <a:fld id="{C05A81A5-8BA8-46CA-A0EB-126693914041}" type="slidenum">
              <a:rPr lang="zh-CN" altLang="en-US" smtClean="0"/>
              <a:t>17</a:t>
            </a:fld>
            <a:endParaRPr lang="zh-CN" altLang="en-US"/>
          </a:p>
        </p:txBody>
      </p:sp>
    </p:spTree>
    <p:extLst>
      <p:ext uri="{BB962C8B-B14F-4D97-AF65-F5344CB8AC3E}">
        <p14:creationId xmlns:p14="http://schemas.microsoft.com/office/powerpoint/2010/main" val="41163719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91DE44-28B7-9EB6-CBCB-17B9B3D4F14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2687AD6-2221-308C-7EB6-08D0F01CE33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1339F92-D1C0-D6FF-DFB1-6889E5EF9C6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000000"/>
              </a:solidFill>
              <a:effectLst/>
              <a:latin typeface="Helvetica Neue"/>
            </a:endParaRPr>
          </a:p>
        </p:txBody>
      </p:sp>
      <p:sp>
        <p:nvSpPr>
          <p:cNvPr id="4" name="灯片编号占位符 3">
            <a:extLst>
              <a:ext uri="{FF2B5EF4-FFF2-40B4-BE49-F238E27FC236}">
                <a16:creationId xmlns:a16="http://schemas.microsoft.com/office/drawing/2014/main" id="{4FCE5230-9B3F-A1F8-2770-5D0908A4CCB9}"/>
              </a:ext>
            </a:extLst>
          </p:cNvPr>
          <p:cNvSpPr>
            <a:spLocks noGrp="1"/>
          </p:cNvSpPr>
          <p:nvPr>
            <p:ph type="sldNum" sz="quarter" idx="5"/>
          </p:nvPr>
        </p:nvSpPr>
        <p:spPr/>
        <p:txBody>
          <a:bodyPr/>
          <a:lstStyle/>
          <a:p>
            <a:fld id="{C05A81A5-8BA8-46CA-A0EB-126693914041}" type="slidenum">
              <a:rPr lang="zh-CN" altLang="en-US" smtClean="0"/>
              <a:t>18</a:t>
            </a:fld>
            <a:endParaRPr lang="zh-CN" altLang="en-US"/>
          </a:p>
        </p:txBody>
      </p:sp>
    </p:spTree>
    <p:extLst>
      <p:ext uri="{BB962C8B-B14F-4D97-AF65-F5344CB8AC3E}">
        <p14:creationId xmlns:p14="http://schemas.microsoft.com/office/powerpoint/2010/main" val="3170489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397BA-6382-A608-BCA4-1B175D9CA4F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E0A7C82-BAC2-54A9-8C44-8AEB22C77C2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A7575F-7D2C-F072-3285-19772D76C02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000000"/>
              </a:solidFill>
              <a:effectLst/>
              <a:latin typeface="Helvetica Neue"/>
            </a:endParaRPr>
          </a:p>
        </p:txBody>
      </p:sp>
      <p:sp>
        <p:nvSpPr>
          <p:cNvPr id="4" name="灯片编号占位符 3">
            <a:extLst>
              <a:ext uri="{FF2B5EF4-FFF2-40B4-BE49-F238E27FC236}">
                <a16:creationId xmlns:a16="http://schemas.microsoft.com/office/drawing/2014/main" id="{5F7E03F6-6C21-1C3F-8430-6576262A916A}"/>
              </a:ext>
            </a:extLst>
          </p:cNvPr>
          <p:cNvSpPr>
            <a:spLocks noGrp="1"/>
          </p:cNvSpPr>
          <p:nvPr>
            <p:ph type="sldNum" sz="quarter" idx="5"/>
          </p:nvPr>
        </p:nvSpPr>
        <p:spPr/>
        <p:txBody>
          <a:bodyPr/>
          <a:lstStyle/>
          <a:p>
            <a:fld id="{C05A81A5-8BA8-46CA-A0EB-126693914041}" type="slidenum">
              <a:rPr lang="zh-CN" altLang="en-US" smtClean="0"/>
              <a:t>19</a:t>
            </a:fld>
            <a:endParaRPr lang="zh-CN" altLang="en-US"/>
          </a:p>
        </p:txBody>
      </p:sp>
    </p:spTree>
    <p:extLst>
      <p:ext uri="{BB962C8B-B14F-4D97-AF65-F5344CB8AC3E}">
        <p14:creationId xmlns:p14="http://schemas.microsoft.com/office/powerpoint/2010/main" val="3111959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000000"/>
                </a:solidFill>
                <a:effectLst/>
                <a:latin typeface="Helvetica Neue"/>
              </a:rPr>
              <a:t>Wang, K., L. Liu, Y. Liu, G. Li, F. Zhou, and L. Lin. 2023. “Urban Regional Function Guided Traffic Flow Prediction.” Information Sciences 634:308–320. https://doi.org/10.1016/j. ins.2023.03.109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000000"/>
                </a:solidFill>
                <a:effectLst/>
                <a:latin typeface="Helvetica Neue"/>
              </a:rPr>
              <a:t>Yuan, J., Y. Zheng, and X. Xie. 2012. “Discovering Regions of Different Functions in a City Using Human Mobility and POIs.” Proceedings of the 18th ACM SIGKDD international conference on Knowledge discovery and data mining, Beijing, China, 186–194.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000000"/>
                </a:solidFill>
                <a:effectLst/>
                <a:latin typeface="Helvetica Neue"/>
              </a:rPr>
              <a:t>Liu, Y., F. Wang, Y. Xiao, and S. Gao. 2012. “Urban Land Uses and Traffic ‘Source-Sink areas’: Evidence from GPS-Enabled Taxi Data in Shanghai.” Landscape and Urban Planning 106 (1): 73–87. https://doi.org/10.1016/j.landurbplan.2012.02.012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000000"/>
                </a:solidFill>
                <a:effectLst/>
                <a:latin typeface="Helvetica Neue"/>
              </a:rPr>
              <a:t>Chen, J., T. Pei, S.-L. Shaw, F. Lu, M. Li, S. Cheng, X. Liu, and H. Zhang. 2018. “Fine-Grained Prediction of Urban Population Using Mobile Phone Location Data.” International Journal of Geographical Information Science 32 (9): 1770–1786. https:// doi.org/10.1080/13658816.2018.1460753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000000"/>
                </a:solidFill>
                <a:effectLst/>
                <a:latin typeface="Helvetica Neue"/>
              </a:rPr>
              <a:t>Douglass, R. W., D. A. Meyer, M. Ram, D. Rideout, and D. Song. 2015. “High Resolution Population Estimates from Telecommunications Data.” EPJ Data Science 4 (1): 1–13. https://doi.org/10.1140/epjds/s13688-015-0040-6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000000"/>
                </a:solidFill>
                <a:effectLst/>
                <a:latin typeface="Helvetica Neue"/>
              </a:rPr>
              <a:t>Kang, Y., F. Zhang, W. Peng, S. Gao, J. Rao, F. Duarte, and C. Ratti. 2021. “Understanding House Price Appreciation Using Multi-Source Big Geo-Data and Machine Learning.” Land Use Policy 111:104919. https://doi.org/10.1016/j.landu sepol.2020.104919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000000"/>
                </a:solidFill>
                <a:effectLst/>
                <a:latin typeface="Helvetica Neue"/>
              </a:rPr>
              <a:t>Wang, H., and Z. Li. 2017. “Region Representation Learning via Mobility Flow.” Proceedings of the 2017 ACM on Conference on Information and Knowledge Management, Singapore, Singapore, 237–246.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000000"/>
                </a:solidFill>
                <a:effectLst/>
                <a:latin typeface="Helvetica Neue"/>
              </a:rPr>
              <a:t>Zheng, K., Y. Zheng, N. J. Yuan, and S. Shang. 2013. “On Discovery of Gathering Patterns from Trajectories.” 2013 IEEE 29th international conference on data engineering (ICDE), Brisbane, Australia, 242–253. IEEE.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000000"/>
                </a:solidFill>
                <a:effectLst/>
                <a:latin typeface="Helvetica Neue"/>
              </a:rPr>
              <a:t>Lin, J., Y. Zhu, L. Liu, Y. Liu, G. Li, and L. Lin. 2023. “</a:t>
            </a:r>
            <a:r>
              <a:rPr lang="en-US" altLang="zh-CN" b="0" i="0" dirty="0" err="1">
                <a:solidFill>
                  <a:srgbClr val="000000"/>
                </a:solidFill>
                <a:effectLst/>
                <a:latin typeface="Helvetica Neue"/>
              </a:rPr>
              <a:t>Denselight</a:t>
            </a:r>
            <a:r>
              <a:rPr lang="en-US" altLang="zh-CN" b="0" i="0" dirty="0">
                <a:solidFill>
                  <a:srgbClr val="000000"/>
                </a:solidFill>
                <a:effectLst/>
                <a:latin typeface="Helvetica Neue"/>
              </a:rPr>
              <a:t>: Efficient Control for Large-Scale Traffic Signals with Dense Feedback.” Proceedings of the Thirty-Second International Joint Conference on Artificial Intelligence, Macao, China.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000000"/>
                </a:solidFill>
                <a:effectLst/>
                <a:latin typeface="Helvetica Neue"/>
              </a:rPr>
              <a:t>Qu, H., Y. Gong, M. Chen, J. Zhang, Y. Zheng, and Y. Yin. 2022. “Forecasting Fine-Grained Urban Flows via </a:t>
            </a:r>
            <a:r>
              <a:rPr lang="en-US" altLang="zh-CN" b="0" i="0" dirty="0" err="1">
                <a:solidFill>
                  <a:srgbClr val="000000"/>
                </a:solidFill>
                <a:effectLst/>
                <a:latin typeface="Helvetica Neue"/>
              </a:rPr>
              <a:t>Spatio</a:t>
            </a:r>
            <a:r>
              <a:rPr lang="en-US" altLang="zh-CN" b="0" i="0" dirty="0">
                <a:solidFill>
                  <a:srgbClr val="000000"/>
                </a:solidFill>
                <a:effectLst/>
                <a:latin typeface="Helvetica Neue"/>
              </a:rPr>
              <a:t>-Temporal Contrastive Self-Supervision.” IEEE Transactions on Knowledge and Data Engineering 35 (8): 8008–8023. https:// doi.org/10.1109/TKDE.2022.3200734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000000"/>
                </a:solidFill>
                <a:effectLst/>
                <a:latin typeface="Helvetica Neue"/>
              </a:rPr>
              <a:t>Zhang, X., Y. Gong, X. Zhang, X. Wu, C. Zhang, and X. Dong. 2023. “Mask-And Contrast-Enhanced </a:t>
            </a:r>
            <a:r>
              <a:rPr lang="en-US" altLang="zh-CN" b="0" i="0" dirty="0" err="1">
                <a:solidFill>
                  <a:srgbClr val="000000"/>
                </a:solidFill>
                <a:effectLst/>
                <a:latin typeface="Helvetica Neue"/>
              </a:rPr>
              <a:t>Spatio</a:t>
            </a:r>
            <a:r>
              <a:rPr lang="en-US" altLang="zh-CN" b="0" i="0" dirty="0">
                <a:solidFill>
                  <a:srgbClr val="000000"/>
                </a:solidFill>
                <a:effectLst/>
                <a:latin typeface="Helvetica Neue"/>
              </a:rPr>
              <a:t>-Temporal Learning for Urban Flow Prediction.” Proceedings of the 32nd ACM International Conference on Information and Knowledge Management, Birmingham, United Kingdom, 3298–3307.</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000000"/>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000000"/>
              </a:solidFill>
              <a:effectLst/>
              <a:latin typeface="Helvetica Neue"/>
            </a:endParaRPr>
          </a:p>
        </p:txBody>
      </p:sp>
      <p:sp>
        <p:nvSpPr>
          <p:cNvPr id="4" name="灯片编号占位符 3"/>
          <p:cNvSpPr>
            <a:spLocks noGrp="1"/>
          </p:cNvSpPr>
          <p:nvPr>
            <p:ph type="sldNum" sz="quarter" idx="5"/>
          </p:nvPr>
        </p:nvSpPr>
        <p:spPr/>
        <p:txBody>
          <a:bodyPr/>
          <a:lstStyle/>
          <a:p>
            <a:fld id="{C05A81A5-8BA8-46CA-A0EB-126693914041}" type="slidenum">
              <a:rPr lang="zh-CN" altLang="en-US" smtClean="0"/>
              <a:t>2</a:t>
            </a:fld>
            <a:endParaRPr lang="zh-CN" altLang="en-US"/>
          </a:p>
        </p:txBody>
      </p:sp>
    </p:spTree>
    <p:extLst>
      <p:ext uri="{BB962C8B-B14F-4D97-AF65-F5344CB8AC3E}">
        <p14:creationId xmlns:p14="http://schemas.microsoft.com/office/powerpoint/2010/main" val="529858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E060A-9F31-BB81-A03F-758679D4265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6CFAA9-7C88-C07B-585D-DD21E33A015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739344B-DA64-3C71-6716-FA0F6D5C9F6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000000"/>
              </a:solidFill>
              <a:effectLst/>
              <a:latin typeface="Helvetica Neue"/>
            </a:endParaRPr>
          </a:p>
        </p:txBody>
      </p:sp>
      <p:sp>
        <p:nvSpPr>
          <p:cNvPr id="4" name="灯片编号占位符 3">
            <a:extLst>
              <a:ext uri="{FF2B5EF4-FFF2-40B4-BE49-F238E27FC236}">
                <a16:creationId xmlns:a16="http://schemas.microsoft.com/office/drawing/2014/main" id="{C2E9BC22-82FC-B232-98B6-C7ED19C90A43}"/>
              </a:ext>
            </a:extLst>
          </p:cNvPr>
          <p:cNvSpPr>
            <a:spLocks noGrp="1"/>
          </p:cNvSpPr>
          <p:nvPr>
            <p:ph type="sldNum" sz="quarter" idx="5"/>
          </p:nvPr>
        </p:nvSpPr>
        <p:spPr/>
        <p:txBody>
          <a:bodyPr/>
          <a:lstStyle/>
          <a:p>
            <a:fld id="{C05A81A5-8BA8-46CA-A0EB-126693914041}" type="slidenum">
              <a:rPr lang="zh-CN" altLang="en-US" smtClean="0"/>
              <a:t>20</a:t>
            </a:fld>
            <a:endParaRPr lang="zh-CN" altLang="en-US"/>
          </a:p>
        </p:txBody>
      </p:sp>
    </p:spTree>
    <p:extLst>
      <p:ext uri="{BB962C8B-B14F-4D97-AF65-F5344CB8AC3E}">
        <p14:creationId xmlns:p14="http://schemas.microsoft.com/office/powerpoint/2010/main" val="640914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8F81B5-539B-9B56-4C39-8BAE6053F5C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0833AEC-1817-B2B7-BA45-AC7AA4E8A95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C92EC98-C691-9512-8DDB-AEF3C5CDE57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000000"/>
                </a:solidFill>
                <a:effectLst/>
                <a:latin typeface="Helvetica Neue"/>
              </a:rPr>
              <a:t>Kang, Y., F. Zhang, W. Peng, S. Gao, J. Rao, F. Duarte, and C. Ratti. 2021. “Understanding House Price Appreciation Using Multi-Source Big Geo-Data and Machine Learning.” Land Use Policy 111:104919. https://doi.org/10.1016/j.landu sepol.2020.104919 .</a:t>
            </a:r>
          </a:p>
        </p:txBody>
      </p:sp>
      <p:sp>
        <p:nvSpPr>
          <p:cNvPr id="4" name="灯片编号占位符 3">
            <a:extLst>
              <a:ext uri="{FF2B5EF4-FFF2-40B4-BE49-F238E27FC236}">
                <a16:creationId xmlns:a16="http://schemas.microsoft.com/office/drawing/2014/main" id="{6A3D9F8E-E0A8-65EE-C9D0-98E4818EAE56}"/>
              </a:ext>
            </a:extLst>
          </p:cNvPr>
          <p:cNvSpPr>
            <a:spLocks noGrp="1"/>
          </p:cNvSpPr>
          <p:nvPr>
            <p:ph type="sldNum" sz="quarter" idx="5"/>
          </p:nvPr>
        </p:nvSpPr>
        <p:spPr/>
        <p:txBody>
          <a:bodyPr/>
          <a:lstStyle/>
          <a:p>
            <a:fld id="{C05A81A5-8BA8-46CA-A0EB-126693914041}" type="slidenum">
              <a:rPr lang="zh-CN" altLang="en-US" smtClean="0"/>
              <a:t>21</a:t>
            </a:fld>
            <a:endParaRPr lang="zh-CN" altLang="en-US"/>
          </a:p>
        </p:txBody>
      </p:sp>
    </p:spTree>
    <p:extLst>
      <p:ext uri="{BB962C8B-B14F-4D97-AF65-F5344CB8AC3E}">
        <p14:creationId xmlns:p14="http://schemas.microsoft.com/office/powerpoint/2010/main" val="36311491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A0D5B-6F69-36BD-E3CC-1E77BB5DD68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8F5254-8EFB-7AD0-B51C-17B41CACC8D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506B724-5C51-D596-9682-D704F6CDB00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000000"/>
              </a:solidFill>
              <a:effectLst/>
              <a:latin typeface="Helvetica Neue"/>
            </a:endParaRPr>
          </a:p>
        </p:txBody>
      </p:sp>
      <p:sp>
        <p:nvSpPr>
          <p:cNvPr id="4" name="灯片编号占位符 3">
            <a:extLst>
              <a:ext uri="{FF2B5EF4-FFF2-40B4-BE49-F238E27FC236}">
                <a16:creationId xmlns:a16="http://schemas.microsoft.com/office/drawing/2014/main" id="{88E1FE7F-EB59-A60D-0203-5BDD91165CE8}"/>
              </a:ext>
            </a:extLst>
          </p:cNvPr>
          <p:cNvSpPr>
            <a:spLocks noGrp="1"/>
          </p:cNvSpPr>
          <p:nvPr>
            <p:ph type="sldNum" sz="quarter" idx="5"/>
          </p:nvPr>
        </p:nvSpPr>
        <p:spPr/>
        <p:txBody>
          <a:bodyPr/>
          <a:lstStyle/>
          <a:p>
            <a:fld id="{C05A81A5-8BA8-46CA-A0EB-126693914041}" type="slidenum">
              <a:rPr lang="zh-CN" altLang="en-US" smtClean="0"/>
              <a:t>22</a:t>
            </a:fld>
            <a:endParaRPr lang="zh-CN" altLang="en-US"/>
          </a:p>
        </p:txBody>
      </p:sp>
    </p:spTree>
    <p:extLst>
      <p:ext uri="{BB962C8B-B14F-4D97-AF65-F5344CB8AC3E}">
        <p14:creationId xmlns:p14="http://schemas.microsoft.com/office/powerpoint/2010/main" val="31096593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000000"/>
                </a:solidFill>
                <a:effectLst/>
                <a:latin typeface="Helvetica Neue"/>
              </a:rPr>
              <a:t>Li, Z., L. Xia, Y. Xu, and C. Huang. 2024. “GPT-ST: Generative Pre-Training of </a:t>
            </a:r>
            <a:r>
              <a:rPr lang="en-US" altLang="zh-CN" b="0" i="0" dirty="0" err="1">
                <a:solidFill>
                  <a:srgbClr val="000000"/>
                </a:solidFill>
                <a:effectLst/>
                <a:latin typeface="Helvetica Neue"/>
              </a:rPr>
              <a:t>Spatio</a:t>
            </a:r>
            <a:r>
              <a:rPr lang="en-US" altLang="zh-CN" b="0" i="0" dirty="0">
                <a:solidFill>
                  <a:srgbClr val="000000"/>
                </a:solidFill>
                <a:effectLst/>
                <a:latin typeface="Helvetica Neue"/>
              </a:rPr>
              <a:t>-Temporal Graph Neural Networks.” Advances in Neural Information Processing Systems, Vancouver, Canada, 36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000000"/>
                </a:solidFill>
                <a:effectLst/>
                <a:latin typeface="Helvetica Neue"/>
              </a:rPr>
              <a:t>Zhang, X., Y. Gong, C. Zhang, X. Wu, Y. Guo, W. Lu, and X. Dong. 2023. “</a:t>
            </a:r>
            <a:r>
              <a:rPr lang="en-US" altLang="zh-CN" b="0" i="0" dirty="0" err="1">
                <a:solidFill>
                  <a:srgbClr val="000000"/>
                </a:solidFill>
                <a:effectLst/>
                <a:latin typeface="Helvetica Neue"/>
              </a:rPr>
              <a:t>Spatio</a:t>
            </a:r>
            <a:r>
              <a:rPr lang="en-US" altLang="zh-CN" b="0" i="0" dirty="0">
                <a:solidFill>
                  <a:srgbClr val="000000"/>
                </a:solidFill>
                <a:effectLst/>
                <a:latin typeface="Helvetica Neue"/>
              </a:rPr>
              <a:t>-Temporal Fusion and Contrastive Learning for Urban Flow Prediction.” Knowledge-Based Systems 282:111104. https://doi.org/10.1016/j.knosys.2023.111104 .</a:t>
            </a:r>
          </a:p>
        </p:txBody>
      </p:sp>
      <p:sp>
        <p:nvSpPr>
          <p:cNvPr id="4" name="灯片编号占位符 3"/>
          <p:cNvSpPr>
            <a:spLocks noGrp="1"/>
          </p:cNvSpPr>
          <p:nvPr>
            <p:ph type="sldNum" sz="quarter" idx="5"/>
          </p:nvPr>
        </p:nvSpPr>
        <p:spPr/>
        <p:txBody>
          <a:bodyPr/>
          <a:lstStyle/>
          <a:p>
            <a:fld id="{C05A81A5-8BA8-46CA-A0EB-126693914041}" type="slidenum">
              <a:rPr lang="zh-CN" altLang="en-US" smtClean="0"/>
              <a:t>23</a:t>
            </a:fld>
            <a:endParaRPr lang="zh-CN" altLang="en-US"/>
          </a:p>
        </p:txBody>
      </p:sp>
    </p:spTree>
    <p:extLst>
      <p:ext uri="{BB962C8B-B14F-4D97-AF65-F5344CB8AC3E}">
        <p14:creationId xmlns:p14="http://schemas.microsoft.com/office/powerpoint/2010/main" val="31932745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000000"/>
              </a:solidFill>
              <a:effectLst/>
              <a:latin typeface="Helvetica Neue"/>
            </a:endParaRPr>
          </a:p>
        </p:txBody>
      </p:sp>
      <p:sp>
        <p:nvSpPr>
          <p:cNvPr id="4" name="灯片编号占位符 3"/>
          <p:cNvSpPr>
            <a:spLocks noGrp="1"/>
          </p:cNvSpPr>
          <p:nvPr>
            <p:ph type="sldNum" sz="quarter" idx="5"/>
          </p:nvPr>
        </p:nvSpPr>
        <p:spPr/>
        <p:txBody>
          <a:bodyPr/>
          <a:lstStyle/>
          <a:p>
            <a:fld id="{C05A81A5-8BA8-46CA-A0EB-126693914041}" type="slidenum">
              <a:rPr lang="zh-CN" altLang="en-US" smtClean="0"/>
              <a:t>24</a:t>
            </a:fld>
            <a:endParaRPr lang="zh-CN" altLang="en-US"/>
          </a:p>
        </p:txBody>
      </p:sp>
    </p:spTree>
    <p:extLst>
      <p:ext uri="{BB962C8B-B14F-4D97-AF65-F5344CB8AC3E}">
        <p14:creationId xmlns:p14="http://schemas.microsoft.com/office/powerpoint/2010/main" val="2407356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5A81A5-8BA8-46CA-A0EB-126693914041}" type="slidenum">
              <a:rPr lang="zh-CN" altLang="en-US" smtClean="0"/>
              <a:t>25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000000"/>
                </a:solidFill>
                <a:effectLst/>
                <a:latin typeface="Helvetica Neue"/>
              </a:rPr>
              <a:t>Wang, H., and Z. Li. 2017. “Region Representation Learning via Mobility Flow.” Proceedings of the 2017 ACM on Conference on Information and Knowledge Management, Singapore, Singapore, 237–246.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000000"/>
                </a:solidFill>
                <a:effectLst/>
                <a:latin typeface="Helvetica Neue"/>
              </a:rPr>
              <a:t>Wan, H., Y. Lin, S. Guo, and Y. Lin. 2021. “Pre-Training Time-Aware Location Embeddings from Spatial-Temporal Trajectories.” IEEE Transactions on Knowledge and Data Engineering 34 (11): 5510–5523. https://doi.org/10.1109/ TKDE.2021.3057875 .</a:t>
            </a:r>
          </a:p>
        </p:txBody>
      </p:sp>
      <p:sp>
        <p:nvSpPr>
          <p:cNvPr id="4" name="灯片编号占位符 3"/>
          <p:cNvSpPr>
            <a:spLocks noGrp="1"/>
          </p:cNvSpPr>
          <p:nvPr>
            <p:ph type="sldNum" sz="quarter" idx="5"/>
          </p:nvPr>
        </p:nvSpPr>
        <p:spPr/>
        <p:txBody>
          <a:bodyPr/>
          <a:lstStyle/>
          <a:p>
            <a:fld id="{C05A81A5-8BA8-46CA-A0EB-126693914041}" type="slidenum">
              <a:rPr lang="zh-CN" altLang="en-US" smtClean="0"/>
              <a:t>3</a:t>
            </a:fld>
            <a:endParaRPr lang="zh-CN" altLang="en-US"/>
          </a:p>
        </p:txBody>
      </p:sp>
    </p:spTree>
    <p:extLst>
      <p:ext uri="{BB962C8B-B14F-4D97-AF65-F5344CB8AC3E}">
        <p14:creationId xmlns:p14="http://schemas.microsoft.com/office/powerpoint/2010/main" val="1590839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err="1">
                <a:solidFill>
                  <a:srgbClr val="000000"/>
                </a:solidFill>
                <a:effectLst/>
                <a:latin typeface="Helvetica Neue"/>
              </a:rPr>
              <a:t>Mikolov</a:t>
            </a:r>
            <a:r>
              <a:rPr lang="en-US" altLang="zh-CN" b="0" i="0" dirty="0">
                <a:solidFill>
                  <a:srgbClr val="000000"/>
                </a:solidFill>
                <a:effectLst/>
                <a:latin typeface="Helvetica Neue"/>
              </a:rPr>
              <a:t>, T., I. </a:t>
            </a:r>
            <a:r>
              <a:rPr lang="en-US" altLang="zh-CN" b="0" i="0" dirty="0" err="1">
                <a:solidFill>
                  <a:srgbClr val="000000"/>
                </a:solidFill>
                <a:effectLst/>
                <a:latin typeface="Helvetica Neue"/>
              </a:rPr>
              <a:t>Sutskever</a:t>
            </a:r>
            <a:r>
              <a:rPr lang="en-US" altLang="zh-CN" b="0" i="0" dirty="0">
                <a:solidFill>
                  <a:srgbClr val="000000"/>
                </a:solidFill>
                <a:effectLst/>
                <a:latin typeface="Helvetica Neue"/>
              </a:rPr>
              <a:t>, K. Chen, G. S. Corrado, and J. Dean. 2013. “Distributed Representations of Words and Phrases and Their Compositionality.” Proceedings of the </a:t>
            </a:r>
            <a:r>
              <a:rPr lang="en-US" altLang="zh-CN" b="0" i="0" dirty="0" err="1">
                <a:solidFill>
                  <a:srgbClr val="000000"/>
                </a:solidFill>
                <a:effectLst/>
                <a:latin typeface="Helvetica Neue"/>
              </a:rPr>
              <a:t>Twentysixth</a:t>
            </a:r>
            <a:r>
              <a:rPr lang="en-US" altLang="zh-CN" b="0" i="0" dirty="0">
                <a:solidFill>
                  <a:srgbClr val="000000"/>
                </a:solidFill>
                <a:effectLst/>
                <a:latin typeface="Helvetica Neue"/>
              </a:rPr>
              <a:t> International Conference on Neural Information Processing Systems, Nevada, USA.</a:t>
            </a:r>
          </a:p>
        </p:txBody>
      </p:sp>
      <p:sp>
        <p:nvSpPr>
          <p:cNvPr id="4" name="灯片编号占位符 3"/>
          <p:cNvSpPr>
            <a:spLocks noGrp="1"/>
          </p:cNvSpPr>
          <p:nvPr>
            <p:ph type="sldNum" sz="quarter" idx="5"/>
          </p:nvPr>
        </p:nvSpPr>
        <p:spPr/>
        <p:txBody>
          <a:bodyPr/>
          <a:lstStyle/>
          <a:p>
            <a:fld id="{C05A81A5-8BA8-46CA-A0EB-126693914041}" type="slidenum">
              <a:rPr lang="zh-CN" altLang="en-US" smtClean="0"/>
              <a:t>4</a:t>
            </a:fld>
            <a:endParaRPr lang="zh-CN" altLang="en-US"/>
          </a:p>
        </p:txBody>
      </p:sp>
    </p:spTree>
    <p:extLst>
      <p:ext uri="{BB962C8B-B14F-4D97-AF65-F5344CB8AC3E}">
        <p14:creationId xmlns:p14="http://schemas.microsoft.com/office/powerpoint/2010/main" val="2932687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05A81A5-8BA8-46CA-A0EB-126693914041}" type="slidenum">
              <a:rPr lang="zh-CN" altLang="en-US" smtClean="0"/>
              <a:t>5</a:t>
            </a:fld>
            <a:endParaRPr lang="zh-CN" altLang="en-US"/>
          </a:p>
        </p:txBody>
      </p:sp>
    </p:spTree>
    <p:extLst>
      <p:ext uri="{BB962C8B-B14F-4D97-AF65-F5344CB8AC3E}">
        <p14:creationId xmlns:p14="http://schemas.microsoft.com/office/powerpoint/2010/main" val="1525146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000000"/>
              </a:solidFill>
              <a:effectLst/>
              <a:latin typeface="Helvetica Neue"/>
            </a:endParaRPr>
          </a:p>
        </p:txBody>
      </p:sp>
      <p:sp>
        <p:nvSpPr>
          <p:cNvPr id="4" name="灯片编号占位符 3"/>
          <p:cNvSpPr>
            <a:spLocks noGrp="1"/>
          </p:cNvSpPr>
          <p:nvPr>
            <p:ph type="sldNum" sz="quarter" idx="5"/>
          </p:nvPr>
        </p:nvSpPr>
        <p:spPr/>
        <p:txBody>
          <a:bodyPr/>
          <a:lstStyle/>
          <a:p>
            <a:fld id="{C05A81A5-8BA8-46CA-A0EB-126693914041}" type="slidenum">
              <a:rPr lang="zh-CN" altLang="en-US" smtClean="0"/>
              <a:t>6</a:t>
            </a:fld>
            <a:endParaRPr lang="zh-CN" altLang="en-US"/>
          </a:p>
        </p:txBody>
      </p:sp>
    </p:spTree>
    <p:extLst>
      <p:ext uri="{BB962C8B-B14F-4D97-AF65-F5344CB8AC3E}">
        <p14:creationId xmlns:p14="http://schemas.microsoft.com/office/powerpoint/2010/main" val="20545025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5ACC4-299A-357E-34EB-8204EC787F6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C398F7A-5222-EACA-3B1D-3F9559D141C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01F5660-65FE-0EE1-ED22-120403FE2C9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000000"/>
              </a:solidFill>
              <a:effectLst/>
              <a:latin typeface="Helvetica Neue"/>
            </a:endParaRPr>
          </a:p>
        </p:txBody>
      </p:sp>
      <p:sp>
        <p:nvSpPr>
          <p:cNvPr id="4" name="灯片编号占位符 3">
            <a:extLst>
              <a:ext uri="{FF2B5EF4-FFF2-40B4-BE49-F238E27FC236}">
                <a16:creationId xmlns:a16="http://schemas.microsoft.com/office/drawing/2014/main" id="{B7CD35DB-3D4D-21FB-E1F3-436B3D4A41E2}"/>
              </a:ext>
            </a:extLst>
          </p:cNvPr>
          <p:cNvSpPr>
            <a:spLocks noGrp="1"/>
          </p:cNvSpPr>
          <p:nvPr>
            <p:ph type="sldNum" sz="quarter" idx="5"/>
          </p:nvPr>
        </p:nvSpPr>
        <p:spPr/>
        <p:txBody>
          <a:bodyPr/>
          <a:lstStyle/>
          <a:p>
            <a:fld id="{C05A81A5-8BA8-46CA-A0EB-126693914041}" type="slidenum">
              <a:rPr lang="zh-CN" altLang="en-US" smtClean="0"/>
              <a:t>7</a:t>
            </a:fld>
            <a:endParaRPr lang="zh-CN" altLang="en-US"/>
          </a:p>
        </p:txBody>
      </p:sp>
    </p:spTree>
    <p:extLst>
      <p:ext uri="{BB962C8B-B14F-4D97-AF65-F5344CB8AC3E}">
        <p14:creationId xmlns:p14="http://schemas.microsoft.com/office/powerpoint/2010/main" val="2413445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05A81A5-8BA8-46CA-A0EB-126693914041}" type="slidenum">
              <a:rPr lang="zh-CN" altLang="en-US" smtClean="0"/>
              <a:t>8</a:t>
            </a:fld>
            <a:endParaRPr lang="zh-CN" altLang="en-US"/>
          </a:p>
        </p:txBody>
      </p:sp>
    </p:spTree>
    <p:extLst>
      <p:ext uri="{BB962C8B-B14F-4D97-AF65-F5344CB8AC3E}">
        <p14:creationId xmlns:p14="http://schemas.microsoft.com/office/powerpoint/2010/main" val="3738150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000000"/>
              </a:solidFill>
              <a:effectLst/>
              <a:latin typeface="Helvetica Neue"/>
            </a:endParaRPr>
          </a:p>
        </p:txBody>
      </p:sp>
      <p:sp>
        <p:nvSpPr>
          <p:cNvPr id="4" name="灯片编号占位符 3"/>
          <p:cNvSpPr>
            <a:spLocks noGrp="1"/>
          </p:cNvSpPr>
          <p:nvPr>
            <p:ph type="sldNum" sz="quarter" idx="5"/>
          </p:nvPr>
        </p:nvSpPr>
        <p:spPr/>
        <p:txBody>
          <a:bodyPr/>
          <a:lstStyle/>
          <a:p>
            <a:fld id="{C05A81A5-8BA8-46CA-A0EB-126693914041}" type="slidenum">
              <a:rPr lang="zh-CN" altLang="en-US" smtClean="0"/>
              <a:t>9</a:t>
            </a:fld>
            <a:endParaRPr lang="zh-CN" altLang="en-US"/>
          </a:p>
        </p:txBody>
      </p:sp>
    </p:spTree>
    <p:extLst>
      <p:ext uri="{BB962C8B-B14F-4D97-AF65-F5344CB8AC3E}">
        <p14:creationId xmlns:p14="http://schemas.microsoft.com/office/powerpoint/2010/main" val="411326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379BB2C-214F-4ECA-B668-C69368B461C3}" type="datetimeFigureOut">
              <a:rPr lang="zh-CN" altLang="en-US" smtClean="0"/>
              <a:t>2024/12/1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BFEFC0E-2FD6-46EF-A188-B70EEC57A27A}"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79BB2C-214F-4ECA-B668-C69368B461C3}" type="datetimeFigureOut">
              <a:rPr lang="zh-CN" altLang="en-US" smtClean="0"/>
              <a:t>2024/12/1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FEFC0E-2FD6-46EF-A188-B70EEC57A27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矩形 10"/>
          <p:cNvSpPr/>
          <p:nvPr/>
        </p:nvSpPr>
        <p:spPr>
          <a:xfrm>
            <a:off x="8784145" y="1"/>
            <a:ext cx="409903" cy="2249212"/>
          </a:xfrm>
          <a:prstGeom prst="rect">
            <a:avLst/>
          </a:prstGeom>
          <a:solidFill>
            <a:srgbClr val="2D84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Times New Roman" panose="02020603050405020304" pitchFamily="18" charset="0"/>
              <a:ea typeface="宋体" panose="02010600030101010101" pitchFamily="2" charset="-122"/>
              <a:cs typeface="+mn-ea"/>
              <a:sym typeface="Times New Roman" panose="02020603050405020304" pitchFamily="18" charset="0"/>
            </a:endParaRPr>
          </a:p>
        </p:txBody>
      </p:sp>
      <p:sp>
        <p:nvSpPr>
          <p:cNvPr id="12" name="矩形 11"/>
          <p:cNvSpPr/>
          <p:nvPr/>
        </p:nvSpPr>
        <p:spPr>
          <a:xfrm>
            <a:off x="9603951" y="0"/>
            <a:ext cx="409903" cy="224921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Times New Roman" panose="02020603050405020304" pitchFamily="18" charset="0"/>
              <a:ea typeface="宋体" panose="02010600030101010101" pitchFamily="2" charset="-122"/>
              <a:cs typeface="+mn-ea"/>
              <a:sym typeface="Times New Roman" panose="02020603050405020304" pitchFamily="18" charset="0"/>
            </a:endParaRPr>
          </a:p>
        </p:txBody>
      </p:sp>
      <p:sp>
        <p:nvSpPr>
          <p:cNvPr id="16" name="矩形 15"/>
          <p:cNvSpPr/>
          <p:nvPr/>
        </p:nvSpPr>
        <p:spPr>
          <a:xfrm>
            <a:off x="8784145" y="3929308"/>
            <a:ext cx="409903" cy="2931465"/>
          </a:xfrm>
          <a:prstGeom prst="rect">
            <a:avLst/>
          </a:prstGeom>
          <a:solidFill>
            <a:srgbClr val="2D84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Times New Roman" panose="02020603050405020304" pitchFamily="18" charset="0"/>
              <a:ea typeface="宋体" panose="02010600030101010101" pitchFamily="2" charset="-122"/>
              <a:cs typeface="+mn-ea"/>
              <a:sym typeface="Times New Roman" panose="02020603050405020304" pitchFamily="18" charset="0"/>
            </a:endParaRPr>
          </a:p>
        </p:txBody>
      </p:sp>
      <p:sp>
        <p:nvSpPr>
          <p:cNvPr id="17" name="矩形 16"/>
          <p:cNvSpPr/>
          <p:nvPr/>
        </p:nvSpPr>
        <p:spPr>
          <a:xfrm>
            <a:off x="9603951" y="3929308"/>
            <a:ext cx="409903" cy="29314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Times New Roman" panose="02020603050405020304" pitchFamily="18" charset="0"/>
              <a:ea typeface="宋体" panose="02010600030101010101" pitchFamily="2" charset="-122"/>
              <a:cs typeface="+mn-ea"/>
              <a:sym typeface="Times New Roman" panose="02020603050405020304" pitchFamily="18" charset="0"/>
            </a:endParaRPr>
          </a:p>
        </p:txBody>
      </p:sp>
      <p:sp>
        <p:nvSpPr>
          <p:cNvPr id="7" name="文本框 6"/>
          <p:cNvSpPr txBox="1"/>
          <p:nvPr/>
        </p:nvSpPr>
        <p:spPr>
          <a:xfrm>
            <a:off x="-148730" y="2667082"/>
            <a:ext cx="12340730" cy="954107"/>
          </a:xfrm>
          <a:prstGeom prst="rect">
            <a:avLst/>
          </a:prstGeom>
          <a:noFill/>
        </p:spPr>
        <p:txBody>
          <a:bodyPr wrap="square" rtlCol="0">
            <a:spAutoFit/>
            <a:scene3d>
              <a:camera prst="orthographicFront"/>
              <a:lightRig rig="threePt" dir="t"/>
            </a:scene3d>
            <a:sp3d contourW="12700"/>
          </a:bodyPr>
          <a:lstStyle/>
          <a:p>
            <a:pPr algn="ctr"/>
            <a:r>
              <a:rPr lang="en-US" altLang="zh-CN" sz="2800"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Urban region representation learning with human trajectories: a multi-view approach incorporating transition, spatial, and temporal perspectives</a:t>
            </a:r>
          </a:p>
        </p:txBody>
      </p:sp>
      <p:sp>
        <p:nvSpPr>
          <p:cNvPr id="9" name="文本框 8">
            <a:extLst>
              <a:ext uri="{FF2B5EF4-FFF2-40B4-BE49-F238E27FC236}">
                <a16:creationId xmlns:a16="http://schemas.microsoft.com/office/drawing/2014/main" id="{E4A19A53-C8A5-6D61-81A1-80C21ECC6327}"/>
              </a:ext>
            </a:extLst>
          </p:cNvPr>
          <p:cNvSpPr txBox="1"/>
          <p:nvPr/>
        </p:nvSpPr>
        <p:spPr>
          <a:xfrm>
            <a:off x="447521" y="5840282"/>
            <a:ext cx="1120820" cy="369332"/>
          </a:xfrm>
          <a:prstGeom prst="rect">
            <a:avLst/>
          </a:prstGeom>
          <a:noFill/>
        </p:spPr>
        <p:txBody>
          <a:bodyPr wrap="none" rtlCol="0">
            <a:spAutoFit/>
          </a:bodyPr>
          <a:lstStyle/>
          <a:p>
            <a:r>
              <a:rPr lang="en-US" altLang="zh-CN" dirty="0">
                <a:latin typeface="Times New Roman" panose="02020603050405020304" pitchFamily="18" charset="0"/>
                <a:ea typeface="宋体" panose="02010600030101010101" pitchFamily="2" charset="-122"/>
                <a:sym typeface="Times New Roman" panose="02020603050405020304" pitchFamily="18" charset="0"/>
              </a:rPr>
              <a:t>2024/12/1</a:t>
            </a:r>
            <a:endParaRPr lang="zh-CN" altLang="en-US" dirty="0">
              <a:latin typeface="Times New Roman" panose="02020603050405020304" pitchFamily="18" charset="0"/>
              <a:ea typeface="宋体" panose="02010600030101010101" pitchFamily="2" charset="-122"/>
              <a:sym typeface="Times New Roman" panose="02020603050405020304" pitchFamily="18" charset="0"/>
            </a:endParaRPr>
          </a:p>
        </p:txBody>
      </p:sp>
      <p:sp>
        <p:nvSpPr>
          <p:cNvPr id="2" name="文本框 1">
            <a:extLst>
              <a:ext uri="{FF2B5EF4-FFF2-40B4-BE49-F238E27FC236}">
                <a16:creationId xmlns:a16="http://schemas.microsoft.com/office/drawing/2014/main" id="{B2B367F8-8391-CE15-A592-CB4C605C71CE}"/>
              </a:ext>
            </a:extLst>
          </p:cNvPr>
          <p:cNvSpPr txBox="1"/>
          <p:nvPr/>
        </p:nvSpPr>
        <p:spPr>
          <a:xfrm>
            <a:off x="447521" y="3621189"/>
            <a:ext cx="11802576" cy="372153"/>
          </a:xfrm>
          <a:prstGeom prst="rect">
            <a:avLst/>
          </a:prstGeom>
          <a:noFill/>
        </p:spPr>
        <p:txBody>
          <a:bodyPr wrap="square">
            <a:spAutoFit/>
          </a:bodyPr>
          <a:lstStyle/>
          <a:p>
            <a:pPr>
              <a:lnSpc>
                <a:spcPct val="110000"/>
              </a:lnSpc>
            </a:pPr>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基于人类轨迹的城市区域表征学习：一种包含过渡、空间和时间视角的多视角方法</a:t>
            </a:r>
            <a:endParaRPr lang="en-US" altLang="zh-CN"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33DC6-61C1-0B9E-6234-6A5B07F8BDA7}"/>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A761A281-AA36-D10D-25F9-8E5E43D9BC86}"/>
              </a:ext>
            </a:extLst>
          </p:cNvPr>
          <p:cNvGrpSpPr/>
          <p:nvPr/>
        </p:nvGrpSpPr>
        <p:grpSpPr>
          <a:xfrm>
            <a:off x="0" y="133985"/>
            <a:ext cx="984843" cy="905342"/>
            <a:chOff x="0" y="0"/>
            <a:chExt cx="1036639" cy="1676401"/>
          </a:xfrm>
        </p:grpSpPr>
        <p:sp>
          <p:nvSpPr>
            <p:cNvPr id="5" name="矩形 4">
              <a:extLst>
                <a:ext uri="{FF2B5EF4-FFF2-40B4-BE49-F238E27FC236}">
                  <a16:creationId xmlns:a16="http://schemas.microsoft.com/office/drawing/2014/main" id="{D221D12D-A7C5-C72A-B0A5-4E28C5927ACA}"/>
                </a:ext>
              </a:extLst>
            </p:cNvPr>
            <p:cNvSpPr/>
            <p:nvPr/>
          </p:nvSpPr>
          <p:spPr>
            <a:xfrm flipH="1" flipV="1">
              <a:off x="626735" y="1"/>
              <a:ext cx="409904" cy="1676400"/>
            </a:xfrm>
            <a:prstGeom prst="rect">
              <a:avLst/>
            </a:prstGeom>
            <a:solidFill>
              <a:srgbClr val="2D84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Times New Roman" panose="02020603050405020304" pitchFamily="18" charset="0"/>
                <a:ea typeface="宋体" panose="02010600030101010101" pitchFamily="2" charset="-122"/>
                <a:cs typeface="+mn-ea"/>
                <a:sym typeface="Times New Roman" panose="02020603050405020304" pitchFamily="18" charset="0"/>
              </a:endParaRPr>
            </a:p>
          </p:txBody>
        </p:sp>
        <p:sp>
          <p:nvSpPr>
            <p:cNvPr id="6" name="矩形 5">
              <a:extLst>
                <a:ext uri="{FF2B5EF4-FFF2-40B4-BE49-F238E27FC236}">
                  <a16:creationId xmlns:a16="http://schemas.microsoft.com/office/drawing/2014/main" id="{46EAF361-AE6D-3775-B18C-BE1AD3EA1591}"/>
                </a:ext>
              </a:extLst>
            </p:cNvPr>
            <p:cNvSpPr/>
            <p:nvPr/>
          </p:nvSpPr>
          <p:spPr>
            <a:xfrm flipH="1" flipV="1">
              <a:off x="0" y="0"/>
              <a:ext cx="409905" cy="167639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Times New Roman" panose="02020603050405020304" pitchFamily="18" charset="0"/>
                <a:ea typeface="宋体" panose="02010600030101010101" pitchFamily="2" charset="-122"/>
                <a:cs typeface="+mn-ea"/>
                <a:sym typeface="Times New Roman" panose="02020603050405020304" pitchFamily="18" charset="0"/>
              </a:endParaRPr>
            </a:p>
          </p:txBody>
        </p:sp>
      </p:grpSp>
      <p:sp>
        <p:nvSpPr>
          <p:cNvPr id="8" name="文本框 7">
            <a:extLst>
              <a:ext uri="{FF2B5EF4-FFF2-40B4-BE49-F238E27FC236}">
                <a16:creationId xmlns:a16="http://schemas.microsoft.com/office/drawing/2014/main" id="{33742FBB-0C96-3BED-46D4-747622565C9A}"/>
              </a:ext>
            </a:extLst>
          </p:cNvPr>
          <p:cNvSpPr txBox="1"/>
          <p:nvPr/>
        </p:nvSpPr>
        <p:spPr>
          <a:xfrm>
            <a:off x="1190839" y="285770"/>
            <a:ext cx="9971147" cy="584775"/>
          </a:xfrm>
          <a:prstGeom prst="rect">
            <a:avLst/>
          </a:prstGeom>
          <a:noFill/>
        </p:spPr>
        <p:txBody>
          <a:bodyPr wrap="square" rtlCol="0">
            <a:spAutoFit/>
          </a:bodyPr>
          <a:lstStyle>
            <a:defPPr>
              <a:defRPr lang="zh-CN"/>
            </a:defPPr>
            <a:lvl1pPr>
              <a:defRPr sz="3200" b="1">
                <a:solidFill>
                  <a:srgbClr val="C00000"/>
                </a:solidFill>
                <a:latin typeface="黑体" panose="02010609060101010101" charset="-122"/>
                <a:ea typeface="黑体" panose="02010609060101010101" charset="-122"/>
              </a:defRPr>
            </a:lvl1pPr>
          </a:lstStyle>
          <a:p>
            <a:r>
              <a:rPr lang="en-US" altLang="zh-CN" dirty="0">
                <a:solidFill>
                  <a:schemeClr val="tx1"/>
                </a:solidFill>
                <a:latin typeface="Times New Roman" panose="02020603050405020304" pitchFamily="18" charset="0"/>
                <a:ea typeface="宋体" panose="02010600030101010101" pitchFamily="2" charset="-122"/>
                <a:sym typeface="Times New Roman" panose="02020603050405020304" pitchFamily="18" charset="0"/>
              </a:rPr>
              <a:t>3.1  </a:t>
            </a:r>
            <a:r>
              <a:rPr lang="zh-CN" altLang="en-US" dirty="0">
                <a:solidFill>
                  <a:schemeClr val="tx1"/>
                </a:solidFill>
                <a:latin typeface="Times New Roman" panose="02020603050405020304" pitchFamily="18" charset="0"/>
                <a:ea typeface="宋体" panose="02010600030101010101" pitchFamily="2" charset="-122"/>
                <a:sym typeface="Times New Roman" panose="02020603050405020304" pitchFamily="18" charset="0"/>
              </a:rPr>
              <a:t>学习迁移视图的信号塔嵌入</a:t>
            </a:r>
            <a:endParaRPr lang="en-US" altLang="zh-CN" dirty="0">
              <a:solidFill>
                <a:schemeClr val="tx1"/>
              </a:solidFill>
              <a:latin typeface="Times New Roman" panose="02020603050405020304" pitchFamily="18" charset="0"/>
              <a:ea typeface="宋体" panose="02010600030101010101" pitchFamily="2"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2DCBDB05-1702-95BC-3BD4-01B3913F8B46}"/>
                  </a:ext>
                </a:extLst>
              </p:cNvPr>
              <p:cNvSpPr txBox="1"/>
              <p:nvPr/>
            </p:nvSpPr>
            <p:spPr>
              <a:xfrm>
                <a:off x="389424" y="1316051"/>
                <a:ext cx="11802576" cy="5407634"/>
              </a:xfrm>
              <a:prstGeom prst="rect">
                <a:avLst/>
              </a:prstGeom>
              <a:noFill/>
            </p:spPr>
            <p:txBody>
              <a:bodyPr wrap="square">
                <a:spAutoFit/>
              </a:bodyPr>
              <a:lstStyle/>
              <a:p>
                <a:pPr marL="285750" indent="-285750">
                  <a:lnSpc>
                    <a:spcPct val="110000"/>
                  </a:lnSpc>
                  <a:buFont typeface="Wingdings" panose="05000000000000000000" pitchFamily="2" charset="2"/>
                  <a:buChar char="n"/>
                </a:pPr>
                <a:r>
                  <a:rPr lang="zh-CN" altLang="en-US" sz="20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将轨迹输入</a:t>
                </a:r>
                <a:r>
                  <a:rPr lang="en-US" altLang="zh-CN" sz="20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Skip-Gram</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marL="742950" lvl="1" indent="-285750">
                  <a:lnSpc>
                    <a:spcPct val="110000"/>
                  </a:lnSpc>
                  <a:buFont typeface="Wingdings" panose="05000000000000000000" pitchFamily="2" charset="2"/>
                  <a:buChar char="l"/>
                </a:pP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将轨迹数据处理为一个信号塔标识符序列，可以将它视为一个由几个单词组成的句子</a:t>
                </a:r>
                <a:endParaRPr lang="en-US" altLang="zh-CN"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marL="742950" lvl="1" indent="-285750">
                  <a:lnSpc>
                    <a:spcPct val="110000"/>
                  </a:lnSpc>
                  <a:buFont typeface="Wingdings" panose="05000000000000000000" pitchFamily="2" charset="2"/>
                  <a:buChar char="l"/>
                </a:pPr>
                <a:r>
                  <a:rPr lang="zh-CN" altLang="en-US"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设定窗口大小为</a:t>
                </a:r>
                <a:r>
                  <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w</a:t>
                </a:r>
                <a:r>
                  <a:rPr lang="zh-CN" altLang="en-US"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，对于轨迹中的每个信号塔，在窗口中检索所有上下文信号塔；在信号塔之间形成共现对，捕获它们之间的多跳依赖关系；</a:t>
                </a:r>
                <a:endParaRPr lang="en-US" altLang="zh-CN"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ℒ</m:t>
                          </m:r>
                        </m:e>
                        <m:sub>
                          <m:r>
                            <a:rPr lang="en-US" altLang="zh-CN" i="1">
                              <a:latin typeface="Cambria Math" panose="02040503050406030204" pitchFamily="18" charset="0"/>
                            </a:rPr>
                            <m:t>𝑡𝑟𝑎𝑛𝑠𝑖𝑡𝑖𝑜𝑛</m:t>
                          </m:r>
                        </m:sub>
                      </m:sSub>
                      <m:r>
                        <a:rPr lang="en-US" altLang="zh-CN" i="1">
                          <a:latin typeface="Cambria Math" panose="02040503050406030204" pitchFamily="18" charset="0"/>
                        </a:rPr>
                        <m:t>=</m:t>
                      </m:r>
                      <m:nary>
                        <m:naryPr>
                          <m:chr m:val="∑"/>
                          <m:limLoc m:val="undOvr"/>
                          <m:grow m:val="on"/>
                          <m:supHide m:val="on"/>
                          <m:ctrlPr>
                            <a:rPr lang="zh-CN" altLang="zh-CN" i="1">
                              <a:latin typeface="Cambria Math" panose="02040503050406030204" pitchFamily="18" charset="0"/>
                            </a:rPr>
                          </m:ctrlPr>
                        </m:naryPr>
                        <m:sub>
                          <m:r>
                            <a:rPr lang="en-US" altLang="zh-CN" i="1">
                              <a:latin typeface="Cambria Math" panose="02040503050406030204" pitchFamily="18" charset="0"/>
                            </a:rPr>
                            <m:t>𝑐</m:t>
                          </m:r>
                          <m:r>
                            <a:rPr lang="en-US" altLang="zh-CN" i="1">
                              <a:latin typeface="Cambria Math" panose="02040503050406030204" pitchFamily="18" charset="0"/>
                            </a:rPr>
                            <m:t>∈</m:t>
                          </m:r>
                          <m:r>
                            <a:rPr lang="en-US" altLang="zh-CN" i="1">
                              <a:latin typeface="Cambria Math" panose="02040503050406030204" pitchFamily="18" charset="0"/>
                            </a:rPr>
                            <m:t>𝒞</m:t>
                          </m:r>
                        </m:sub>
                        <m:sup/>
                        <m:e>
                          <m:r>
                            <a:rPr lang="en-US" altLang="zh-CN" i="1">
                              <a:latin typeface="Cambria Math" panose="02040503050406030204" pitchFamily="18" charset="0"/>
                            </a:rPr>
                            <m:t> </m:t>
                          </m:r>
                        </m:e>
                      </m:nary>
                      <m:nary>
                        <m:naryPr>
                          <m:chr m:val="∑"/>
                          <m:limLoc m:val="undOvr"/>
                          <m:grow m:val="on"/>
                          <m:supHide m:val="on"/>
                          <m:ctrlPr>
                            <a:rPr lang="zh-CN" altLang="zh-CN" i="1">
                              <a:latin typeface="Cambria Math" panose="02040503050406030204" pitchFamily="18" charset="0"/>
                            </a:rPr>
                          </m:ctrlPr>
                        </m:naryPr>
                        <m:sub>
                          <m:sSub>
                            <m:sSubPr>
                              <m:ctrlPr>
                                <a:rPr lang="zh-CN"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𝑞</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𝑅</m:t>
                              </m:r>
                              <m:r>
                                <a:rPr lang="en-US" altLang="zh-CN" i="1">
                                  <a:latin typeface="Cambria Math" panose="02040503050406030204" pitchFamily="18" charset="0"/>
                                </a:rPr>
                                <m:t>(</m:t>
                              </m:r>
                              <m:r>
                                <a:rPr lang="en-US" altLang="zh-CN" i="1">
                                  <a:latin typeface="Cambria Math" panose="02040503050406030204" pitchFamily="18" charset="0"/>
                                </a:rPr>
                                <m:t>𝑐</m:t>
                              </m:r>
                              <m:r>
                                <a:rPr lang="en-US" altLang="zh-CN" i="1">
                                  <a:latin typeface="Cambria Math" panose="02040503050406030204" pitchFamily="18" charset="0"/>
                                </a:rPr>
                                <m:t>)</m:t>
                              </m:r>
                            </m:sub>
                          </m:sSub>
                        </m:sub>
                        <m:sup/>
                        <m:e>
                          <m:r>
                            <a:rPr lang="en-US" altLang="zh-CN" i="1">
                              <a:latin typeface="Cambria Math" panose="02040503050406030204" pitchFamily="18" charset="0"/>
                            </a:rPr>
                            <m:t> </m:t>
                          </m:r>
                        </m:e>
                      </m:nary>
                      <m:r>
                        <a:rPr lang="en-US" altLang="zh-CN" i="1">
                          <a:latin typeface="Cambria Math" panose="02040503050406030204" pitchFamily="18" charset="0"/>
                        </a:rPr>
                        <m:t>−</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log</m:t>
                          </m:r>
                          <m:r>
                            <a:rPr lang="en-US" altLang="zh-CN" i="1">
                              <a:latin typeface="Cambria Math" panose="02040503050406030204" pitchFamily="18" charset="0"/>
                            </a:rPr>
                            <m:t>⁡</m:t>
                          </m:r>
                          <m:d>
                            <m:dPr>
                              <m:ctrlPr>
                                <a:rPr lang="zh-CN" altLang="zh-CN" i="1">
                                  <a:latin typeface="Cambria Math" panose="02040503050406030204" pitchFamily="18" charset="0"/>
                                </a:rPr>
                              </m:ctrlPr>
                            </m:dPr>
                            <m:e>
                              <m:r>
                                <a:rPr lang="en-US" altLang="zh-CN" i="1">
                                  <a:latin typeface="Cambria Math" panose="02040503050406030204" pitchFamily="18" charset="0"/>
                                </a:rPr>
                                <m:t>𝜎</m:t>
                              </m:r>
                              <m:d>
                                <m:dPr>
                                  <m:ctrlPr>
                                    <a:rPr lang="zh-CN" altLang="zh-CN" i="1">
                                      <a:latin typeface="Cambria Math" panose="02040503050406030204" pitchFamily="18" charset="0"/>
                                    </a:rPr>
                                  </m:ctrlPr>
                                </m:dPr>
                                <m:e>
                                  <m:sSubSup>
                                    <m:sSubSupPr>
                                      <m:ctrlPr>
                                        <a:rPr lang="zh-CN" altLang="zh-CN" i="1">
                                          <a:latin typeface="Cambria Math" panose="02040503050406030204" pitchFamily="18" charset="0"/>
                                        </a:rPr>
                                      </m:ctrlPr>
                                    </m:sSubSupPr>
                                    <m:e>
                                      <m:r>
                                        <a:rPr lang="en-US" altLang="zh-CN" b="1" i="1">
                                          <a:latin typeface="Cambria Math" panose="02040503050406030204" pitchFamily="18" charset="0"/>
                                        </a:rPr>
                                        <m:t>𝐜</m:t>
                                      </m:r>
                                    </m:e>
                                    <m:sub>
                                      <m:r>
                                        <a:rPr lang="en-US" altLang="zh-CN" i="1">
                                          <a:latin typeface="Cambria Math" panose="02040503050406030204" pitchFamily="18" charset="0"/>
                                        </a:rPr>
                                        <m:t>𝑖</m:t>
                                      </m:r>
                                    </m:sub>
                                    <m:sup>
                                      <m:r>
                                        <a:rPr lang="en-US" altLang="zh-CN" i="1">
                                          <a:latin typeface="Cambria Math" panose="02040503050406030204" pitchFamily="18" charset="0"/>
                                        </a:rPr>
                                        <m:t>𝑟</m:t>
                                      </m:r>
                                      <m:r>
                                        <m:rPr>
                                          <m:sty m:val="p"/>
                                        </m:rPr>
                                        <a:rPr lang="en-US" altLang="zh-CN">
                                          <a:latin typeface="Cambria Math" panose="02040503050406030204" pitchFamily="18" charset="0"/>
                                        </a:rPr>
                                        <m:t>T</m:t>
                                      </m:r>
                                    </m:sup>
                                  </m:sSubSup>
                                  <m:sSubSup>
                                    <m:sSubSupPr>
                                      <m:ctrlPr>
                                        <a:rPr lang="zh-CN" altLang="zh-CN" i="1">
                                          <a:latin typeface="Cambria Math" panose="02040503050406030204" pitchFamily="18" charset="0"/>
                                        </a:rPr>
                                      </m:ctrlPr>
                                    </m:sSubSupPr>
                                    <m:e>
                                      <m:r>
                                        <a:rPr lang="en-US" altLang="zh-CN" b="1" i="1">
                                          <a:latin typeface="Cambria Math" panose="02040503050406030204" pitchFamily="18" charset="0"/>
                                        </a:rPr>
                                        <m:t>𝐜</m:t>
                                      </m:r>
                                    </m:e>
                                    <m:sub>
                                      <m:r>
                                        <a:rPr lang="en-US" altLang="zh-CN" i="1">
                                          <a:latin typeface="Cambria Math" panose="02040503050406030204" pitchFamily="18" charset="0"/>
                                        </a:rPr>
                                        <m:t>𝑞</m:t>
                                      </m:r>
                                    </m:sub>
                                    <m:sup>
                                      <m:r>
                                        <a:rPr lang="en-US" altLang="zh-CN" i="1">
                                          <a:latin typeface="Cambria Math" panose="02040503050406030204" pitchFamily="18" charset="0"/>
                                        </a:rPr>
                                        <m:t>′</m:t>
                                      </m:r>
                                    </m:sup>
                                  </m:sSubSup>
                                </m:e>
                              </m:d>
                            </m:e>
                          </m:d>
                          <m:r>
                            <a:rPr lang="en-US" altLang="zh-CN" i="1">
                              <a:latin typeface="Cambria Math" panose="02040503050406030204" pitchFamily="18" charset="0"/>
                            </a:rPr>
                            <m:t>−</m:t>
                          </m:r>
                          <m:nary>
                            <m:naryPr>
                              <m:chr m:val="∑"/>
                              <m:limLoc m:val="undOvr"/>
                              <m:grow m:val="on"/>
                              <m:ctrlPr>
                                <a:rPr lang="zh-CN"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𝑘</m:t>
                              </m:r>
                            </m:sup>
                            <m:e>
                              <m:r>
                                <a:rPr lang="en-US" altLang="zh-CN" i="1">
                                  <a:latin typeface="Cambria Math" panose="02040503050406030204" pitchFamily="18" charset="0"/>
                                </a:rPr>
                                <m:t> </m:t>
                              </m:r>
                            </m:e>
                          </m:nary>
                          <m:r>
                            <m:rPr>
                              <m:sty m:val="p"/>
                            </m:rPr>
                            <a:rPr lang="en-US" altLang="zh-CN">
                              <a:latin typeface="Cambria Math" panose="02040503050406030204" pitchFamily="18" charset="0"/>
                            </a:rPr>
                            <m:t>log</m:t>
                          </m:r>
                          <m:r>
                            <a:rPr lang="en-US" altLang="zh-CN" i="1">
                              <a:latin typeface="Cambria Math" panose="02040503050406030204" pitchFamily="18" charset="0"/>
                            </a:rPr>
                            <m:t>⁡</m:t>
                          </m:r>
                          <m:d>
                            <m:dPr>
                              <m:ctrlPr>
                                <a:rPr lang="zh-CN" altLang="zh-CN" i="1">
                                  <a:latin typeface="Cambria Math" panose="02040503050406030204" pitchFamily="18" charset="0"/>
                                </a:rPr>
                              </m:ctrlPr>
                            </m:dPr>
                            <m:e>
                              <m:r>
                                <a:rPr lang="en-US" altLang="zh-CN" i="1">
                                  <a:latin typeface="Cambria Math" panose="02040503050406030204" pitchFamily="18" charset="0"/>
                                </a:rPr>
                                <m:t>𝜎</m:t>
                              </m:r>
                              <m:d>
                                <m:dPr>
                                  <m:ctrlPr>
                                    <a:rPr lang="zh-CN" altLang="zh-CN" i="1">
                                      <a:latin typeface="Cambria Math" panose="02040503050406030204" pitchFamily="18" charset="0"/>
                                    </a:rPr>
                                  </m:ctrlPr>
                                </m:dPr>
                                <m:e>
                                  <m:sSubSup>
                                    <m:sSubSupPr>
                                      <m:ctrlPr>
                                        <a:rPr lang="zh-CN" altLang="zh-CN" i="1">
                                          <a:latin typeface="Cambria Math" panose="02040503050406030204" pitchFamily="18" charset="0"/>
                                        </a:rPr>
                                      </m:ctrlPr>
                                    </m:sSubSupPr>
                                    <m:e>
                                      <m:r>
                                        <a:rPr lang="en-US" altLang="zh-CN" b="1" i="1">
                                          <a:latin typeface="Cambria Math" panose="02040503050406030204" pitchFamily="18" charset="0"/>
                                        </a:rPr>
                                        <m:t>𝐜</m:t>
                                      </m:r>
                                    </m:e>
                                    <m:sub>
                                      <m:r>
                                        <a:rPr lang="en-US" altLang="zh-CN" i="1">
                                          <a:latin typeface="Cambria Math" panose="02040503050406030204" pitchFamily="18" charset="0"/>
                                        </a:rPr>
                                        <m:t>𝑖</m:t>
                                      </m:r>
                                    </m:sub>
                                    <m:sup>
                                      <m:r>
                                        <a:rPr lang="en-US" altLang="zh-CN" i="1">
                                          <a:latin typeface="Cambria Math" panose="02040503050406030204" pitchFamily="18" charset="0"/>
                                        </a:rPr>
                                        <m:t>𝑟</m:t>
                                      </m:r>
                                      <m:r>
                                        <m:rPr>
                                          <m:sty m:val="p"/>
                                        </m:rPr>
                                        <a:rPr lang="en-US" altLang="zh-CN">
                                          <a:latin typeface="Cambria Math" panose="02040503050406030204" pitchFamily="18" charset="0"/>
                                        </a:rPr>
                                        <m:t>T</m:t>
                                      </m:r>
                                    </m:sup>
                                  </m:sSubSup>
                                  <m:sSubSup>
                                    <m:sSubSupPr>
                                      <m:ctrlPr>
                                        <a:rPr lang="zh-CN" altLang="zh-CN" i="1">
                                          <a:latin typeface="Cambria Math" panose="02040503050406030204" pitchFamily="18" charset="0"/>
                                        </a:rPr>
                                      </m:ctrlPr>
                                    </m:sSubSupPr>
                                    <m:e>
                                      <m:r>
                                        <a:rPr lang="en-US" altLang="zh-CN" b="1" i="1">
                                          <a:latin typeface="Cambria Math" panose="02040503050406030204" pitchFamily="18" charset="0"/>
                                        </a:rPr>
                                        <m:t>𝐜</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𝑖</m:t>
                                          </m:r>
                                        </m:sub>
                                      </m:sSub>
                                    </m:sub>
                                    <m:sup>
                                      <m:r>
                                        <a:rPr lang="en-US" altLang="zh-CN" i="1">
                                          <a:latin typeface="Cambria Math" panose="02040503050406030204" pitchFamily="18" charset="0"/>
                                        </a:rPr>
                                        <m:t>′</m:t>
                                      </m:r>
                                    </m:sup>
                                  </m:sSubSup>
                                </m:e>
                              </m:d>
                            </m:e>
                          </m:d>
                        </m:e>
                      </m:d>
                    </m:oMath>
                  </m:oMathPara>
                </a14:m>
                <a:endParaRPr lang="zh-CN" altLang="zh-CN" dirty="0"/>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r>
                  <a:rPr lang="zh-CN" altLang="en-US"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包含共现对和负采样过程；通过最小化目标函数获得迁移视图中的信号塔嵌入</a:t>
                </a: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r>
                  <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a:t>
                </a:r>
                <a14:m>
                  <m:oMath xmlns:m="http://schemas.openxmlformats.org/officeDocument/2006/math">
                    <m:sSubSup>
                      <m:sSubSupPr>
                        <m:ctrlPr>
                          <a:rPr lang="en-US" altLang="zh-CN" b="1"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ctrlPr>
                      </m:sSubSupPr>
                      <m:e>
                        <m:r>
                          <a:rPr lang="en-US" altLang="zh-CN" b="1"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t>𝑪</m:t>
                        </m:r>
                      </m:e>
                      <m:sub>
                        <m:r>
                          <a:rPr lang="en-US" altLang="zh-CN" b="1"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t>𝒊</m:t>
                        </m:r>
                      </m:sub>
                      <m:sup>
                        <m:r>
                          <a:rPr lang="en-US" altLang="zh-CN" b="1"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t>𝒓</m:t>
                        </m:r>
                      </m:sup>
                    </m:sSubSup>
                  </m:oMath>
                </a14:m>
                <a:r>
                  <a:rPr lang="zh-CN" altLang="en-US"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：表示迁移视图中信号塔</a:t>
                </a:r>
                <a14:m>
                  <m:oMath xmlns:m="http://schemas.openxmlformats.org/officeDocument/2006/math">
                    <m:sSub>
                      <m:sSubPr>
                        <m:ctrlPr>
                          <a:rPr lang="en-US" altLang="zh-CN" b="1"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ctrlPr>
                      </m:sSubPr>
                      <m:e>
                        <m:r>
                          <a:rPr lang="en-US" altLang="zh-CN" b="1"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t>𝑪</m:t>
                        </m:r>
                      </m:e>
                      <m:sub>
                        <m:r>
                          <a:rPr lang="en-US" altLang="zh-CN" b="1"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t>𝒊</m:t>
                        </m:r>
                      </m:sub>
                    </m:sSub>
                  </m:oMath>
                </a14:m>
                <a:r>
                  <a:rPr lang="zh-CN" altLang="en-US"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目标嵌入</a:t>
                </a:r>
                <a:r>
                  <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a:t>
                </a:r>
                <a:r>
                  <a:rPr lang="en-US" altLang="zh-CN"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a:t>
                </a:r>
                <a14:m>
                  <m:oMath xmlns:m="http://schemas.openxmlformats.org/officeDocument/2006/math">
                    <m:sSub>
                      <m:sSubPr>
                        <m:ctrlPr>
                          <a:rPr lang="en-US" altLang="zh-CN" b="1" i="1" smtClean="0">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ctrlPr>
                      </m:sSubPr>
                      <m:e>
                        <m:r>
                          <a:rPr lang="en-US" altLang="zh-CN" b="1" i="1" smtClean="0">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t>𝑵</m:t>
                        </m:r>
                      </m:e>
                      <m:sub>
                        <m:r>
                          <a:rPr lang="en-US" altLang="zh-CN" b="1" i="1" smtClean="0">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t>𝑹</m:t>
                        </m:r>
                        <m:d>
                          <m:dPr>
                            <m:ctrlPr>
                              <a:rPr lang="en-US" altLang="zh-CN" b="1" i="1" smtClean="0">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ctrlPr>
                          </m:dPr>
                          <m:e>
                            <m:r>
                              <a:rPr lang="en-US" altLang="zh-CN" b="1" i="1" smtClean="0">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t>𝒄</m:t>
                            </m:r>
                          </m:e>
                        </m:d>
                      </m:sub>
                    </m:sSub>
                  </m:oMath>
                </a14:m>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：表示给定窗口内</a:t>
                </a:r>
                <a14:m>
                  <m:oMath xmlns:m="http://schemas.openxmlformats.org/officeDocument/2006/math">
                    <m:sSub>
                      <m:sSubPr>
                        <m:ctrlPr>
                          <a:rPr lang="en-US" altLang="zh-CN" b="1" i="1">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ctrlPr>
                      </m:sSubPr>
                      <m:e>
                        <m:r>
                          <a:rPr lang="en-US" altLang="zh-CN" b="1" i="1">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t>𝑪</m:t>
                        </m:r>
                      </m:e>
                      <m:sub>
                        <m:r>
                          <a:rPr lang="en-US" altLang="zh-CN" b="1" i="1">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t>𝒊</m:t>
                        </m:r>
                      </m:sub>
                    </m:sSub>
                  </m:oMath>
                </a14:m>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的上下文信号塔集</a:t>
                </a:r>
                <a:endParaRPr lang="en-US" altLang="zh-CN"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r>
                  <a:rPr lang="en-US" altLang="zh-CN"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a:t>
                </a:r>
                <a14:m>
                  <m:oMath xmlns:m="http://schemas.openxmlformats.org/officeDocument/2006/math">
                    <m:sSub>
                      <m:sSubPr>
                        <m:ctrlPr>
                          <a:rPr lang="en-US" altLang="zh-CN" b="1"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ctrlPr>
                      </m:sSubPr>
                      <m:e>
                        <m:r>
                          <a:rPr lang="en-US" altLang="zh-CN" b="1"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t>𝑪</m:t>
                        </m:r>
                        <m:r>
                          <a:rPr lang="zh-CN" altLang="en-US" b="1" i="1">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t>‘</m:t>
                        </m:r>
                      </m:e>
                      <m:sub>
                        <m:r>
                          <a:rPr lang="en-US" altLang="zh-CN" b="1"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t>𝒒</m:t>
                        </m:r>
                      </m:sub>
                    </m:sSub>
                  </m:oMath>
                </a14:m>
                <a:r>
                  <a:rPr lang="zh-CN" altLang="en-US"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：表示</a:t>
                </a: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上下文信号塔集的嵌入</a:t>
                </a:r>
                <a:endPar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a:t>
                </a:r>
                <a14:m>
                  <m:oMath xmlns:m="http://schemas.openxmlformats.org/officeDocument/2006/math">
                    <m:r>
                      <a:rPr lang="zh-CN" altLang="en-US" b="1"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t>𝝈</m:t>
                    </m:r>
                  </m:oMath>
                </a14:m>
                <a:r>
                  <a:rPr lang="zh-CN" altLang="en-US"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：激活函数</a:t>
                </a:r>
                <a:endPar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a:t>
                </a:r>
                <a14:m>
                  <m:oMath xmlns:m="http://schemas.openxmlformats.org/officeDocument/2006/math">
                    <m:sSubSup>
                      <m:sSubSupPr>
                        <m:ctrlPr>
                          <a:rPr lang="en-US" altLang="zh-CN" b="1"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ctrlPr>
                      </m:sSubSupPr>
                      <m:e>
                        <m:r>
                          <a:rPr lang="en-US" altLang="zh-CN" b="1"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t>𝑪</m:t>
                        </m:r>
                      </m:e>
                      <m:sub>
                        <m:r>
                          <a:rPr lang="en-US" altLang="zh-CN" b="1"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t>𝒏</m:t>
                        </m:r>
                      </m:sub>
                      <m:sup>
                        <m:r>
                          <a:rPr lang="en-US" altLang="zh-CN" b="1"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t>𝒊</m:t>
                        </m:r>
                      </m:sup>
                    </m:sSubSup>
                  </m:oMath>
                </a14:m>
                <a:r>
                  <a:rPr lang="zh-CN" altLang="en-US"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：负采样过程得到的信号塔</a:t>
                </a:r>
                <a:endPar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p:txBody>
          </p:sp>
        </mc:Choice>
        <mc:Fallback xmlns="">
          <p:sp>
            <p:nvSpPr>
              <p:cNvPr id="2" name="文本框 1">
                <a:extLst>
                  <a:ext uri="{FF2B5EF4-FFF2-40B4-BE49-F238E27FC236}">
                    <a16:creationId xmlns:a16="http://schemas.microsoft.com/office/drawing/2014/main" id="{2DCBDB05-1702-95BC-3BD4-01B3913F8B46}"/>
                  </a:ext>
                </a:extLst>
              </p:cNvPr>
              <p:cNvSpPr txBox="1">
                <a:spLocks noRot="1" noChangeAspect="1" noMove="1" noResize="1" noEditPoints="1" noAdjustHandles="1" noChangeArrowheads="1" noChangeShapeType="1" noTextEdit="1"/>
              </p:cNvSpPr>
              <p:nvPr/>
            </p:nvSpPr>
            <p:spPr>
              <a:xfrm>
                <a:off x="389424" y="1316051"/>
                <a:ext cx="11802576" cy="5407634"/>
              </a:xfrm>
              <a:prstGeom prst="rect">
                <a:avLst/>
              </a:prstGeom>
              <a:blipFill>
                <a:blip r:embed="rId3"/>
                <a:stretch>
                  <a:fillRect l="-465" t="-902" r="-13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0564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BD8D3-A7E2-C9CA-DA16-016FA85D4A08}"/>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BE0885AA-B96D-307B-262E-4FC8096F13DC}"/>
              </a:ext>
            </a:extLst>
          </p:cNvPr>
          <p:cNvGrpSpPr/>
          <p:nvPr/>
        </p:nvGrpSpPr>
        <p:grpSpPr>
          <a:xfrm>
            <a:off x="0" y="133985"/>
            <a:ext cx="984843" cy="905342"/>
            <a:chOff x="0" y="0"/>
            <a:chExt cx="1036639" cy="1676401"/>
          </a:xfrm>
        </p:grpSpPr>
        <p:sp>
          <p:nvSpPr>
            <p:cNvPr id="5" name="矩形 4">
              <a:extLst>
                <a:ext uri="{FF2B5EF4-FFF2-40B4-BE49-F238E27FC236}">
                  <a16:creationId xmlns:a16="http://schemas.microsoft.com/office/drawing/2014/main" id="{5AC9676F-E0CB-D92E-53D9-4668B92FBD22}"/>
                </a:ext>
              </a:extLst>
            </p:cNvPr>
            <p:cNvSpPr/>
            <p:nvPr/>
          </p:nvSpPr>
          <p:spPr>
            <a:xfrm flipH="1" flipV="1">
              <a:off x="626735" y="1"/>
              <a:ext cx="409904" cy="1676400"/>
            </a:xfrm>
            <a:prstGeom prst="rect">
              <a:avLst/>
            </a:prstGeom>
            <a:solidFill>
              <a:srgbClr val="2D84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Times New Roman" panose="02020603050405020304" pitchFamily="18" charset="0"/>
                <a:ea typeface="宋体" panose="02010600030101010101" pitchFamily="2" charset="-122"/>
                <a:cs typeface="+mn-ea"/>
                <a:sym typeface="Times New Roman" panose="02020603050405020304" pitchFamily="18" charset="0"/>
              </a:endParaRPr>
            </a:p>
          </p:txBody>
        </p:sp>
        <p:sp>
          <p:nvSpPr>
            <p:cNvPr id="6" name="矩形 5">
              <a:extLst>
                <a:ext uri="{FF2B5EF4-FFF2-40B4-BE49-F238E27FC236}">
                  <a16:creationId xmlns:a16="http://schemas.microsoft.com/office/drawing/2014/main" id="{03D35649-B6E5-EBCF-1744-FE6CB721E973}"/>
                </a:ext>
              </a:extLst>
            </p:cNvPr>
            <p:cNvSpPr/>
            <p:nvPr/>
          </p:nvSpPr>
          <p:spPr>
            <a:xfrm flipH="1" flipV="1">
              <a:off x="0" y="0"/>
              <a:ext cx="409905" cy="167639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Times New Roman" panose="02020603050405020304" pitchFamily="18" charset="0"/>
                <a:ea typeface="宋体" panose="02010600030101010101" pitchFamily="2" charset="-122"/>
                <a:cs typeface="+mn-ea"/>
                <a:sym typeface="Times New Roman" panose="02020603050405020304" pitchFamily="18" charset="0"/>
              </a:endParaRPr>
            </a:p>
          </p:txBody>
        </p:sp>
      </p:grpSp>
      <p:sp>
        <p:nvSpPr>
          <p:cNvPr id="8" name="文本框 7">
            <a:extLst>
              <a:ext uri="{FF2B5EF4-FFF2-40B4-BE49-F238E27FC236}">
                <a16:creationId xmlns:a16="http://schemas.microsoft.com/office/drawing/2014/main" id="{2A33E8E5-057D-D3F0-C3EA-33CF74280E6D}"/>
              </a:ext>
            </a:extLst>
          </p:cNvPr>
          <p:cNvSpPr txBox="1"/>
          <p:nvPr/>
        </p:nvSpPr>
        <p:spPr>
          <a:xfrm>
            <a:off x="1190839" y="285770"/>
            <a:ext cx="9971147" cy="584775"/>
          </a:xfrm>
          <a:prstGeom prst="rect">
            <a:avLst/>
          </a:prstGeom>
          <a:noFill/>
        </p:spPr>
        <p:txBody>
          <a:bodyPr wrap="square" rtlCol="0">
            <a:spAutoFit/>
          </a:bodyPr>
          <a:lstStyle>
            <a:defPPr>
              <a:defRPr lang="zh-CN"/>
            </a:defPPr>
            <a:lvl1pPr>
              <a:defRPr sz="3200" b="1">
                <a:solidFill>
                  <a:srgbClr val="C00000"/>
                </a:solidFill>
                <a:latin typeface="黑体" panose="02010609060101010101" charset="-122"/>
                <a:ea typeface="黑体" panose="02010609060101010101" charset="-122"/>
              </a:defRPr>
            </a:lvl1pPr>
          </a:lstStyle>
          <a:p>
            <a:r>
              <a:rPr lang="en-US" altLang="zh-CN" dirty="0">
                <a:solidFill>
                  <a:schemeClr val="tx1"/>
                </a:solidFill>
                <a:latin typeface="Times New Roman" panose="02020603050405020304" pitchFamily="18" charset="0"/>
                <a:ea typeface="宋体" panose="02010600030101010101" pitchFamily="2" charset="-122"/>
                <a:sym typeface="Times New Roman" panose="02020603050405020304" pitchFamily="18" charset="0"/>
              </a:rPr>
              <a:t>3.2  </a:t>
            </a:r>
            <a:r>
              <a:rPr lang="zh-CN" altLang="en-US" dirty="0">
                <a:solidFill>
                  <a:schemeClr val="tx1"/>
                </a:solidFill>
                <a:latin typeface="Times New Roman" panose="02020603050405020304" pitchFamily="18" charset="0"/>
                <a:ea typeface="宋体" panose="02010600030101010101" pitchFamily="2" charset="-122"/>
                <a:sym typeface="Times New Roman" panose="02020603050405020304" pitchFamily="18" charset="0"/>
              </a:rPr>
              <a:t>构建时空图</a:t>
            </a:r>
            <a:endParaRPr lang="en-US" altLang="zh-CN" dirty="0">
              <a:solidFill>
                <a:schemeClr val="tx1"/>
              </a:solidFill>
              <a:latin typeface="Times New Roman" panose="02020603050405020304" pitchFamily="18" charset="0"/>
              <a:ea typeface="宋体" panose="02010600030101010101" pitchFamily="2"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40EDD4DD-68D9-BADB-A749-51D89830FFC5}"/>
                  </a:ext>
                </a:extLst>
              </p:cNvPr>
              <p:cNvSpPr txBox="1"/>
              <p:nvPr/>
            </p:nvSpPr>
            <p:spPr>
              <a:xfrm>
                <a:off x="194712" y="1240003"/>
                <a:ext cx="6398651" cy="4377993"/>
              </a:xfrm>
              <a:prstGeom prst="rect">
                <a:avLst/>
              </a:prstGeom>
              <a:noFill/>
            </p:spPr>
            <p:txBody>
              <a:bodyPr wrap="square">
                <a:spAutoFit/>
              </a:bodyPr>
              <a:lstStyle/>
              <a:p>
                <a:pPr marL="285750" indent="-285750">
                  <a:lnSpc>
                    <a:spcPct val="110000"/>
                  </a:lnSpc>
                  <a:buFont typeface="Wingdings" panose="05000000000000000000" pitchFamily="2" charset="2"/>
                  <a:buChar char="n"/>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空间视图</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marL="742950" lvl="1" indent="-285750">
                  <a:lnSpc>
                    <a:spcPct val="110000"/>
                  </a:lnSpc>
                  <a:buFont typeface="Wingdings" panose="05000000000000000000" pitchFamily="2" charset="2"/>
                  <a:buChar char="l"/>
                </a:pP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使用</a:t>
                </a:r>
                <a:r>
                  <a:rPr lang="en-US" altLang="zh-CN"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k-</a:t>
                </a: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近邻</a:t>
                </a:r>
                <a:r>
                  <a:rPr lang="en-US" altLang="zh-CN"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(KNN)</a:t>
                </a: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算法构建边</a:t>
                </a:r>
                <a:endParaRPr lang="en-US" altLang="zh-CN"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14:m>
                  <m:oMathPara xmlns:m="http://schemas.openxmlformats.org/officeDocument/2006/math">
                    <m:oMathParaPr>
                      <m:jc m:val="centerGroup"/>
                    </m:oMathParaPr>
                    <m:oMath xmlns:m="http://schemas.openxmlformats.org/officeDocument/2006/math">
                      <m:sSub>
                        <m:sSub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𝑤</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𝑐</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𝑐</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𝑗</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m:rPr>
                          <m:sty m:val="p"/>
                        </m:rPr>
                        <a:rPr lang="en-US" altLang="zh-CN" sz="1800" kern="100">
                          <a:effectLst/>
                          <a:latin typeface="Cambria Math" panose="02040503050406030204" pitchFamily="18" charset="0"/>
                          <a:ea typeface="等线" panose="02010600030101010101" pitchFamily="2" charset="-122"/>
                          <a:cs typeface="Times New Roman" panose="02020603050405020304" pitchFamily="18" charset="0"/>
                        </a:rPr>
                        <m:t>log</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(1+</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𝐷</m:t>
                              </m:r>
                            </m:e>
                            <m: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1.5</m:t>
                              </m:r>
                            </m:sup>
                          </m:s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m:t>
                              </m:r>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𝑑</m:t>
                                  </m:r>
                                </m:e>
                                <m:sub>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𝑐</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𝑐</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𝑗</m:t>
                                      </m:r>
                                    </m:sub>
                                  </m:sSub>
                                </m:sub>
                                <m: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1.5</m:t>
                                  </m:r>
                                </m:sup>
                              </m:sSubSup>
                            </m:e>
                          </m:d>
                        </m:e>
                      </m:d>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r>
                  <a:rPr lang="zh-CN" altLang="en-US"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根据公式为每条边分配一个非归一化的权值</a:t>
                </a:r>
                <a14:m>
                  <m:oMath xmlns:m="http://schemas.openxmlformats.org/officeDocument/2006/math">
                    <m:sSub>
                      <m:sSubPr>
                        <m:ctrlPr>
                          <a:rPr lang="en-US" altLang="zh-CN" b="1" i="1" smtClean="0">
                            <a:solidFill>
                              <a:srgbClr val="2D84A9"/>
                            </a:solidFill>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ctrlPr>
                      </m:sSubPr>
                      <m:e>
                        <m:r>
                          <a:rPr lang="en-US" altLang="zh-CN" b="1" i="1" smtClean="0">
                            <a:solidFill>
                              <a:srgbClr val="2D84A9"/>
                            </a:solidFill>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t>𝒘</m:t>
                        </m:r>
                      </m:e>
                      <m:sub>
                        <m:r>
                          <a:rPr lang="en-US" altLang="zh-CN" b="1" i="1" smtClean="0">
                            <a:solidFill>
                              <a:srgbClr val="2D84A9"/>
                            </a:solidFill>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t>𝒔</m:t>
                        </m:r>
                      </m:sub>
                    </m:sSub>
                  </m:oMath>
                </a14:m>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r>
                  <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a:t>
                </a:r>
                <a14:m>
                  <m:oMath xmlns:m="http://schemas.openxmlformats.org/officeDocument/2006/math">
                    <m:r>
                      <a:rPr lang="en-US" altLang="zh-CN" b="1"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t>𝑫</m:t>
                    </m:r>
                  </m:oMath>
                </a14:m>
                <a:r>
                  <a:rPr lang="zh-CN" altLang="en-US"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：表示</a:t>
                </a: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信号塔最小边界矩形的对角线长</a:t>
                </a:r>
                <a:endParaRPr lang="en-US" altLang="zh-CN"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r>
                  <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a:t>
                </a:r>
                <a:r>
                  <a:rPr lang="en-US" altLang="zh-CN"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a:t>
                </a:r>
                <a14:m>
                  <m:oMath xmlns:m="http://schemas.openxmlformats.org/officeDocument/2006/math">
                    <m:r>
                      <a:rPr lang="en-US" altLang="zh-CN" b="1" i="1" smtClean="0">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t>𝒔</m:t>
                    </m:r>
                    <m:sSub>
                      <m:sSubPr>
                        <m:ctrlPr>
                          <a:rPr lang="en-US" altLang="zh-CN" b="1" i="1" smtClean="0">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ctrlPr>
                      </m:sSubPr>
                      <m:e>
                        <m:r>
                          <a:rPr lang="en-US" altLang="zh-CN" b="1" i="1" smtClean="0">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t>𝒅</m:t>
                        </m:r>
                      </m:e>
                      <m:sub>
                        <m:sSub>
                          <m:sSubPr>
                            <m:ctrlPr>
                              <a:rPr lang="en-US" altLang="zh-CN" b="1" i="1" smtClean="0">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ctrlPr>
                          </m:sSubPr>
                          <m:e>
                            <m:r>
                              <a:rPr lang="en-US" altLang="zh-CN" b="1" i="1" smtClean="0">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t>𝒄</m:t>
                            </m:r>
                          </m:e>
                          <m:sub>
                            <m:r>
                              <a:rPr lang="en-US" altLang="zh-CN" b="1" i="1" smtClean="0">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t>𝒊</m:t>
                            </m:r>
                            <m:sSub>
                              <m:sSubPr>
                                <m:ctrlPr>
                                  <a:rPr lang="en-US" altLang="zh-CN" b="1" i="1" smtClean="0">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ctrlPr>
                              </m:sSubPr>
                              <m:e>
                                <m:r>
                                  <a:rPr lang="en-US" altLang="zh-CN" b="1" i="1" smtClean="0">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t>𝒄</m:t>
                                </m:r>
                              </m:e>
                              <m:sub>
                                <m:r>
                                  <a:rPr lang="en-US" altLang="zh-CN" b="1" i="1" smtClean="0">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t>𝒋</m:t>
                                </m:r>
                              </m:sub>
                            </m:sSub>
                          </m:sub>
                        </m:sSub>
                      </m:sub>
                    </m:sSub>
                  </m:oMath>
                </a14:m>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：表示两个信号塔之间的空间距离</a:t>
                </a:r>
                <a:endParaRPr lang="en-US" altLang="zh-CN"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r>
                  <a:rPr lang="zh-CN" altLang="en-US"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最后将所有边权重线性缩放为</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[0,1]</a:t>
                </a: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14:m>
                  <m:oMathPara xmlns:m="http://schemas.openxmlformats.org/officeDocument/2006/math">
                    <m:oMathParaPr>
                      <m:jc m:val="centerGroup"/>
                    </m:oMathParaPr>
                    <m:oMath xmlns:m="http://schemas.openxmlformats.org/officeDocument/2006/math">
                      <m:sSub>
                        <m:sSubPr>
                          <m:ctrlPr>
                            <a:rPr lang="zh-CN" altLang="zh-CN" sz="1800" i="1" kern="100" smtClean="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𝐺</m:t>
                          </m:r>
                        </m:e>
                        <m:sub>
                          <m:r>
                            <a:rPr lang="en-US" altLang="zh-CN" sz="1800"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𝑠</m:t>
                          </m:r>
                        </m:sub>
                      </m:sSub>
                      <m:r>
                        <a:rPr lang="en-US" altLang="zh-CN" sz="1800"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𝐂</m:t>
                          </m:r>
                        </m:e>
                        <m:sub>
                          <m:r>
                            <a:rPr lang="en-US" altLang="zh-CN" sz="1800"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𝑟</m:t>
                          </m:r>
                        </m:sub>
                      </m:sSub>
                      <m:r>
                        <a:rPr lang="en-US" altLang="zh-CN" sz="1800"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𝐀</m:t>
                          </m:r>
                        </m:e>
                        <m:sub>
                          <m:r>
                            <a:rPr lang="en-US" altLang="zh-CN" sz="1800"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𝑠</m:t>
                          </m:r>
                        </m:sub>
                      </m:sSub>
                      <m:r>
                        <a:rPr lang="en-US" altLang="zh-CN" sz="1800"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oMath>
                  </m:oMathPara>
                </a14:m>
                <a:endParaRPr lang="zh-CN" altLang="zh-CN" sz="180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p:txBody>
          </p:sp>
        </mc:Choice>
        <mc:Fallback xmlns="">
          <p:sp>
            <p:nvSpPr>
              <p:cNvPr id="2" name="文本框 1">
                <a:extLst>
                  <a:ext uri="{FF2B5EF4-FFF2-40B4-BE49-F238E27FC236}">
                    <a16:creationId xmlns:a16="http://schemas.microsoft.com/office/drawing/2014/main" id="{40EDD4DD-68D9-BADB-A749-51D89830FFC5}"/>
                  </a:ext>
                </a:extLst>
              </p:cNvPr>
              <p:cNvSpPr txBox="1">
                <a:spLocks noRot="1" noChangeAspect="1" noMove="1" noResize="1" noEditPoints="1" noAdjustHandles="1" noChangeArrowheads="1" noChangeShapeType="1" noTextEdit="1"/>
              </p:cNvSpPr>
              <p:nvPr/>
            </p:nvSpPr>
            <p:spPr>
              <a:xfrm>
                <a:off x="194712" y="1240003"/>
                <a:ext cx="6398651" cy="4377993"/>
              </a:xfrm>
              <a:prstGeom prst="rect">
                <a:avLst/>
              </a:prstGeom>
              <a:blipFill>
                <a:blip r:embed="rId3"/>
                <a:stretch>
                  <a:fillRect l="-857" t="-9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A06410E-0D00-1310-E8BB-AC5903756F49}"/>
                  </a:ext>
                </a:extLst>
              </p:cNvPr>
              <p:cNvSpPr txBox="1"/>
              <p:nvPr/>
            </p:nvSpPr>
            <p:spPr>
              <a:xfrm>
                <a:off x="5985193" y="1240003"/>
                <a:ext cx="6398651" cy="4700326"/>
              </a:xfrm>
              <a:prstGeom prst="rect">
                <a:avLst/>
              </a:prstGeom>
              <a:noFill/>
            </p:spPr>
            <p:txBody>
              <a:bodyPr wrap="square">
                <a:spAutoFit/>
              </a:bodyPr>
              <a:lstStyle/>
              <a:p>
                <a:pPr marL="285750" indent="-285750">
                  <a:lnSpc>
                    <a:spcPct val="110000"/>
                  </a:lnSpc>
                  <a:buFont typeface="Wingdings" panose="05000000000000000000" pitchFamily="2" charset="2"/>
                  <a:buChar char="n"/>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时间视图</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marL="742950" lvl="1" indent="-285750">
                  <a:lnSpc>
                    <a:spcPct val="110000"/>
                  </a:lnSpc>
                  <a:buFont typeface="Wingdings" panose="05000000000000000000" pitchFamily="2" charset="2"/>
                  <a:buChar char="l"/>
                </a:pP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总结每个信号塔按比例的小时访问分布；构成一个信号塔的时间坐标</a:t>
                </a:r>
                <a14:m>
                  <m:oMath xmlns:m="http://schemas.openxmlformats.org/officeDocument/2006/math">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𝑡</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𝑐</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𝑡</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𝑝</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𝑡</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𝑝</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2</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𝑡</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𝑝</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24</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oMath>
                </a14:m>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742950" lvl="1" indent="-285750">
                  <a:lnSpc>
                    <a:spcPct val="110000"/>
                  </a:lnSpc>
                  <a:buFont typeface="Wingdings" panose="05000000000000000000" pitchFamily="2" charset="2"/>
                  <a:buChar char="l"/>
                </a:pPr>
                <a14:m>
                  <m:oMath xmlns:m="http://schemas.openxmlformats.org/officeDocument/2006/math">
                    <m:r>
                      <a:rPr lang="en-US" altLang="zh-CN" sz="1800" b="0" i="1" kern="100" smtClean="0">
                        <a:effectLst/>
                        <a:latin typeface="Cambria Math" panose="02040503050406030204" pitchFamily="18" charset="0"/>
                        <a:ea typeface="等线" panose="02010600030101010101" pitchFamily="2" charset="-122"/>
                        <a:cs typeface="Times New Roman" panose="02020603050405020304" pitchFamily="18" charset="0"/>
                      </a:rPr>
                      <m:t>𝑡</m:t>
                    </m:r>
                    <m:sSub>
                      <m:sSubPr>
                        <m:ctrlPr>
                          <a:rPr lang="en-US" altLang="zh-CN" sz="1800" b="0" i="1" kern="100" smtClean="0">
                            <a:effectLst/>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1800" b="0" i="1" kern="100" smtClean="0">
                            <a:effectLst/>
                            <a:latin typeface="Cambria Math" panose="02040503050406030204" pitchFamily="18" charset="0"/>
                            <a:ea typeface="等线" panose="02010600030101010101" pitchFamily="2" charset="-122"/>
                            <a:cs typeface="Times New Roman" panose="02020603050405020304" pitchFamily="18" charset="0"/>
                          </a:rPr>
                          <m:t>𝑝</m:t>
                        </m:r>
                      </m:e>
                      <m:sub>
                        <m:r>
                          <a:rPr lang="en-US" altLang="zh-CN" sz="1800" b="0" i="1" kern="100" smtClean="0">
                            <a:effectLst/>
                            <a:latin typeface="Cambria Math" panose="02040503050406030204" pitchFamily="18" charset="0"/>
                            <a:ea typeface="等线" panose="02010600030101010101" pitchFamily="2" charset="-122"/>
                            <a:cs typeface="Times New Roman" panose="02020603050405020304" pitchFamily="18" charset="0"/>
                          </a:rPr>
                          <m:t>𝑗</m:t>
                        </m:r>
                      </m:sub>
                    </m:sSub>
                  </m:oMath>
                </a14:m>
                <a:r>
                  <a:rPr lang="zh-CN" altLang="en-US" sz="1800" b="1" kern="100" dirty="0">
                    <a:effectLst/>
                    <a:latin typeface="宋体" panose="02010600030101010101" pitchFamily="2" charset="-122"/>
                    <a:ea typeface="宋体" panose="02010600030101010101" pitchFamily="2" charset="-122"/>
                    <a:cs typeface="Times New Roman" panose="02020603050405020304" pitchFamily="18" charset="0"/>
                  </a:rPr>
                  <a:t>表示该小时内占全天的访问比例；</a:t>
                </a:r>
                <a:endParaRPr lang="en-US" altLang="zh-CN" sz="1800" b="1" kern="100" dirty="0">
                  <a:effectLst/>
                  <a:latin typeface="宋体" panose="02010600030101010101" pitchFamily="2" charset="-122"/>
                  <a:ea typeface="宋体" panose="02010600030101010101" pitchFamily="2" charset="-122"/>
                  <a:cs typeface="Times New Roman" panose="02020603050405020304" pitchFamily="18" charset="0"/>
                </a:endParaRPr>
              </a:p>
              <a:p>
                <a:pPr marL="742950" lvl="1" indent="-285750">
                  <a:lnSpc>
                    <a:spcPct val="110000"/>
                  </a:lnSpc>
                  <a:buFont typeface="Wingdings" panose="05000000000000000000" pitchFamily="2" charset="2"/>
                  <a:buChar char="l"/>
                </a:pPr>
                <a:r>
                  <a:rPr lang="zh-CN" altLang="en-US" sz="1800" b="1" kern="100" dirty="0">
                    <a:effectLst/>
                    <a:latin typeface="宋体" panose="02010600030101010101" pitchFamily="2" charset="-122"/>
                    <a:ea typeface="宋体" panose="02010600030101010101" pitchFamily="2" charset="-122"/>
                    <a:cs typeface="Times New Roman" panose="02020603050405020304" pitchFamily="18" charset="0"/>
                  </a:rPr>
                  <a:t>因此满足</a:t>
                </a:r>
                <a14:m>
                  <m:oMath xmlns:m="http://schemas.openxmlformats.org/officeDocument/2006/math">
                    <m:r>
                      <a:rPr lang="en-US" altLang="zh-CN" i="1">
                        <a:latin typeface="Cambria Math" panose="02040503050406030204" pitchFamily="18" charset="0"/>
                      </a:rPr>
                      <m:t>𝑡</m:t>
                    </m:r>
                    <m:sSub>
                      <m:sSubPr>
                        <m:ctrlPr>
                          <a:rPr lang="zh-CN"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r>
                      <a:rPr lang="en-US" altLang="zh-CN" i="1">
                        <a:latin typeface="Cambria Math" panose="02040503050406030204" pitchFamily="18" charset="0"/>
                      </a:rPr>
                      <m:t>∈[0,1]</m:t>
                    </m:r>
                    <m:r>
                      <m:rPr>
                        <m:sty m:val="p"/>
                      </m:rPr>
                      <a:rPr lang="en-US" altLang="zh-CN">
                        <a:latin typeface="Cambria Math" panose="02040503050406030204" pitchFamily="18" charset="0"/>
                      </a:rPr>
                      <m:t>and</m:t>
                    </m:r>
                    <m:nary>
                      <m:naryPr>
                        <m:chr m:val="∑"/>
                        <m:limLoc m:val="undOvr"/>
                        <m:grow m:val="on"/>
                        <m:supHide m:val="on"/>
                        <m:ctrlPr>
                          <a:rPr lang="zh-CN" altLang="zh-CN" i="1">
                            <a:latin typeface="Cambria Math" panose="02040503050406030204" pitchFamily="18" charset="0"/>
                          </a:rPr>
                        </m:ctrlPr>
                      </m:naryPr>
                      <m:sub>
                        <m:r>
                          <a:rPr lang="en-US" altLang="zh-CN" i="1">
                            <a:latin typeface="Cambria Math" panose="02040503050406030204" pitchFamily="18" charset="0"/>
                          </a:rPr>
                          <m:t>𝑘</m:t>
                        </m:r>
                      </m:sub>
                      <m:sup/>
                      <m:e>
                        <m:r>
                          <a:rPr lang="en-US" altLang="zh-CN" i="1">
                            <a:latin typeface="Cambria Math" panose="02040503050406030204" pitchFamily="18" charset="0"/>
                          </a:rPr>
                          <m:t> </m:t>
                        </m:r>
                      </m:e>
                    </m:nary>
                    <m:r>
                      <a:rPr lang="en-US" altLang="zh-CN" i="1">
                        <a:latin typeface="Cambria Math" panose="02040503050406030204" pitchFamily="18" charset="0"/>
                      </a:rPr>
                      <m:t>𝑡</m:t>
                    </m:r>
                    <m:sSub>
                      <m:sSubPr>
                        <m:ctrlPr>
                          <a:rPr lang="zh-CN"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r>
                      <a:rPr lang="en-US" altLang="zh-CN" i="1">
                        <a:latin typeface="Cambria Math" panose="02040503050406030204" pitchFamily="18" charset="0"/>
                      </a:rPr>
                      <m:t>=1</m:t>
                    </m:r>
                  </m:oMath>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r>
                  <a:rPr lang="zh-CN" altLang="en-US"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对时间坐标首先进行归一化；</a:t>
                </a: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r>
                  <a:rPr lang="zh-CN" altLang="en-US"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使用</a:t>
                </a:r>
                <a:r>
                  <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L2</a:t>
                </a:r>
                <a:r>
                  <a:rPr lang="zh-CN" altLang="en-US"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距离捕获信号塔之间的时间相似性</a:t>
                </a: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r>
                  <a:rPr lang="zh-CN" altLang="en-US"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使用</a:t>
                </a:r>
                <a:r>
                  <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KNN</a:t>
                </a:r>
                <a:r>
                  <a:rPr lang="zh-CN" altLang="en-US"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策略构造具有非归一化边根据公式为每条边分配一个非归一化的权的时间图</a:t>
                </a: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14:m>
                  <m:oMathPara xmlns:m="http://schemas.openxmlformats.org/officeDocument/2006/math">
                    <m:oMathParaPr>
                      <m:jc m:val="centerGroup"/>
                    </m:oMathParaPr>
                    <m:oMath xmlns:m="http://schemas.openxmlformats.org/officeDocument/2006/math">
                      <m:sSub>
                        <m:sSubPr>
                          <m:ctrlPr>
                            <a:rPr lang="zh-CN" altLang="zh-CN" sz="1800" i="1" kern="100" smtClean="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𝐺</m:t>
                          </m:r>
                        </m:e>
                        <m:sub>
                          <m:r>
                            <a:rPr lang="en-US" altLang="zh-CN" sz="1800"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sz="1800"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𝐂</m:t>
                          </m:r>
                        </m:e>
                        <m:sub>
                          <m:r>
                            <a:rPr lang="en-US" altLang="zh-CN" sz="1800"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𝑟</m:t>
                          </m:r>
                        </m:sub>
                      </m:sSub>
                      <m:r>
                        <a:rPr lang="en-US" altLang="zh-CN" sz="1800"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𝐀</m:t>
                          </m:r>
                        </m:e>
                        <m:sub>
                          <m:r>
                            <a:rPr lang="en-US" altLang="zh-CN" sz="1800"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𝑡</m:t>
                          </m:r>
                        </m:sub>
                      </m:sSub>
                      <m:r>
                        <a:rPr lang="en-US" altLang="zh-CN" sz="1800" i="1" kern="100">
                          <a:solidFill>
                            <a:srgbClr val="C00000"/>
                          </a:solidFill>
                          <a:effectLst/>
                          <a:latin typeface="Cambria Math" panose="02040503050406030204" pitchFamily="18" charset="0"/>
                          <a:ea typeface="等线" panose="02010600030101010101" pitchFamily="2" charset="-122"/>
                          <a:cs typeface="Times New Roman" panose="02020603050405020304" pitchFamily="18" charset="0"/>
                        </a:rPr>
                        <m:t>)</m:t>
                      </m:r>
                    </m:oMath>
                  </m:oMathPara>
                </a14:m>
                <a:endParaRPr lang="zh-CN" altLang="zh-CN" sz="180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p>
                <a:pPr lvl="1">
                  <a:lnSpc>
                    <a:spcPct val="110000"/>
                  </a:lnSpc>
                </a:pPr>
                <a:endParaRPr lang="zh-CN" altLang="zh-CN" sz="1800"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9A06410E-0D00-1310-E8BB-AC5903756F49}"/>
                  </a:ext>
                </a:extLst>
              </p:cNvPr>
              <p:cNvSpPr txBox="1">
                <a:spLocks noRot="1" noChangeAspect="1" noMove="1" noResize="1" noEditPoints="1" noAdjustHandles="1" noChangeArrowheads="1" noChangeShapeType="1" noTextEdit="1"/>
              </p:cNvSpPr>
              <p:nvPr/>
            </p:nvSpPr>
            <p:spPr>
              <a:xfrm>
                <a:off x="5985193" y="1240003"/>
                <a:ext cx="6398651" cy="4700326"/>
              </a:xfrm>
              <a:prstGeom prst="rect">
                <a:avLst/>
              </a:prstGeom>
              <a:blipFill>
                <a:blip r:embed="rId4"/>
                <a:stretch>
                  <a:fillRect l="-858" t="-908"/>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4643815C-B78D-9117-3B0F-68C5F71E51FD}"/>
              </a:ext>
            </a:extLst>
          </p:cNvPr>
          <p:cNvSpPr txBox="1"/>
          <p:nvPr/>
        </p:nvSpPr>
        <p:spPr>
          <a:xfrm>
            <a:off x="581268" y="5264230"/>
            <a:ext cx="11802576" cy="1593770"/>
          </a:xfrm>
          <a:prstGeom prst="rect">
            <a:avLst/>
          </a:prstGeom>
          <a:noFill/>
        </p:spPr>
        <p:txBody>
          <a:bodyPr wrap="square">
            <a:spAutoFit/>
          </a:bodyPr>
          <a:lstStyle/>
          <a:p>
            <a:pPr>
              <a:lnSpc>
                <a:spcPct val="110000"/>
              </a:lnSpc>
            </a:pPr>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原理上，这两个图可以被视为一个具有两种边</a:t>
            </a:r>
            <a:r>
              <a:rPr lang="en-US" altLang="zh-CN"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时间边和空间边</a:t>
            </a:r>
            <a:r>
              <a:rPr lang="en-US" altLang="zh-CN"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r>
              <a:rPr lang="zh-CN" altLang="en-US"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的多路图，将其保留为两个图的原因：</a:t>
            </a:r>
            <a:endParaRPr lang="en-US" altLang="zh-CN"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a:lnSpc>
                <a:spcPct val="110000"/>
              </a:lnSpc>
            </a:pPr>
            <a:endParaRPr lang="en-US" altLang="zh-CN"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a:lnSpc>
                <a:spcPct val="110000"/>
              </a:lnSpc>
            </a:pPr>
            <a:r>
              <a:rPr lang="en-US" altLang="zh-CN"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a:t>
            </a:r>
            <a:r>
              <a:rPr lang="zh-CN" altLang="en-US"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时间视图和空间视图在不同的下游任务中具有不同程度的有效性</a:t>
            </a:r>
            <a:endParaRPr lang="en-US" altLang="zh-CN"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a:lnSpc>
                <a:spcPct val="110000"/>
              </a:lnSpc>
            </a:pPr>
            <a:r>
              <a:rPr lang="en-US" altLang="zh-CN"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a:t>
            </a:r>
            <a:r>
              <a:rPr lang="zh-CN" altLang="en-US"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并且完全混合所有信息视图有时并不能保证最佳性能</a:t>
            </a:r>
            <a:endParaRPr lang="en-US" altLang="zh-CN"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a:lnSpc>
                <a:spcPct val="110000"/>
              </a:lnSpc>
            </a:pPr>
            <a:endParaRPr lang="en-US" altLang="zh-CN"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p:txBody>
      </p:sp>
    </p:spTree>
    <p:extLst>
      <p:ext uri="{BB962C8B-B14F-4D97-AF65-F5344CB8AC3E}">
        <p14:creationId xmlns:p14="http://schemas.microsoft.com/office/powerpoint/2010/main" val="1269717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FD5CA-92C6-1A4C-5F21-B4B3F145A3B0}"/>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5628C145-5715-E251-B046-433583E78DEE}"/>
              </a:ext>
            </a:extLst>
          </p:cNvPr>
          <p:cNvGrpSpPr/>
          <p:nvPr/>
        </p:nvGrpSpPr>
        <p:grpSpPr>
          <a:xfrm>
            <a:off x="0" y="133985"/>
            <a:ext cx="984843" cy="905342"/>
            <a:chOff x="0" y="0"/>
            <a:chExt cx="1036639" cy="1676401"/>
          </a:xfrm>
        </p:grpSpPr>
        <p:sp>
          <p:nvSpPr>
            <p:cNvPr id="5" name="矩形 4">
              <a:extLst>
                <a:ext uri="{FF2B5EF4-FFF2-40B4-BE49-F238E27FC236}">
                  <a16:creationId xmlns:a16="http://schemas.microsoft.com/office/drawing/2014/main" id="{4720EDE8-8E47-AE24-14B2-36830C1AC5D1}"/>
                </a:ext>
              </a:extLst>
            </p:cNvPr>
            <p:cNvSpPr/>
            <p:nvPr/>
          </p:nvSpPr>
          <p:spPr>
            <a:xfrm flipH="1" flipV="1">
              <a:off x="626735" y="1"/>
              <a:ext cx="409904" cy="1676400"/>
            </a:xfrm>
            <a:prstGeom prst="rect">
              <a:avLst/>
            </a:prstGeom>
            <a:solidFill>
              <a:srgbClr val="2D84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Times New Roman" panose="02020603050405020304" pitchFamily="18" charset="0"/>
                <a:ea typeface="宋体" panose="02010600030101010101" pitchFamily="2" charset="-122"/>
                <a:cs typeface="+mn-ea"/>
                <a:sym typeface="Times New Roman" panose="02020603050405020304" pitchFamily="18" charset="0"/>
              </a:endParaRPr>
            </a:p>
          </p:txBody>
        </p:sp>
        <p:sp>
          <p:nvSpPr>
            <p:cNvPr id="6" name="矩形 5">
              <a:extLst>
                <a:ext uri="{FF2B5EF4-FFF2-40B4-BE49-F238E27FC236}">
                  <a16:creationId xmlns:a16="http://schemas.microsoft.com/office/drawing/2014/main" id="{5C368FFB-DAD0-823B-CA4B-73B9869B14B5}"/>
                </a:ext>
              </a:extLst>
            </p:cNvPr>
            <p:cNvSpPr/>
            <p:nvPr/>
          </p:nvSpPr>
          <p:spPr>
            <a:xfrm flipH="1" flipV="1">
              <a:off x="0" y="0"/>
              <a:ext cx="409905" cy="167639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Times New Roman" panose="02020603050405020304" pitchFamily="18" charset="0"/>
                <a:ea typeface="宋体" panose="02010600030101010101" pitchFamily="2" charset="-122"/>
                <a:cs typeface="+mn-ea"/>
                <a:sym typeface="Times New Roman" panose="02020603050405020304" pitchFamily="18" charset="0"/>
              </a:endParaRPr>
            </a:p>
          </p:txBody>
        </p:sp>
      </p:grpSp>
      <p:sp>
        <p:nvSpPr>
          <p:cNvPr id="8" name="文本框 7">
            <a:extLst>
              <a:ext uri="{FF2B5EF4-FFF2-40B4-BE49-F238E27FC236}">
                <a16:creationId xmlns:a16="http://schemas.microsoft.com/office/drawing/2014/main" id="{BA1FDE10-8344-EC36-FC64-EBF3F8633B75}"/>
              </a:ext>
            </a:extLst>
          </p:cNvPr>
          <p:cNvSpPr txBox="1"/>
          <p:nvPr/>
        </p:nvSpPr>
        <p:spPr>
          <a:xfrm>
            <a:off x="1190839" y="285770"/>
            <a:ext cx="9971147" cy="584775"/>
          </a:xfrm>
          <a:prstGeom prst="rect">
            <a:avLst/>
          </a:prstGeom>
          <a:noFill/>
        </p:spPr>
        <p:txBody>
          <a:bodyPr wrap="square" rtlCol="0">
            <a:spAutoFit/>
          </a:bodyPr>
          <a:lstStyle>
            <a:defPPr>
              <a:defRPr lang="zh-CN"/>
            </a:defPPr>
            <a:lvl1pPr>
              <a:defRPr sz="3200" b="1">
                <a:solidFill>
                  <a:srgbClr val="C00000"/>
                </a:solidFill>
                <a:latin typeface="黑体" panose="02010609060101010101" charset="-122"/>
                <a:ea typeface="黑体" panose="02010609060101010101" charset="-122"/>
              </a:defRPr>
            </a:lvl1pPr>
          </a:lstStyle>
          <a:p>
            <a:r>
              <a:rPr lang="en-US" altLang="zh-CN" dirty="0">
                <a:solidFill>
                  <a:schemeClr val="tx1"/>
                </a:solidFill>
                <a:latin typeface="Times New Roman" panose="02020603050405020304" pitchFamily="18" charset="0"/>
                <a:ea typeface="宋体" panose="02010600030101010101" pitchFamily="2" charset="-122"/>
                <a:sym typeface="Times New Roman" panose="02020603050405020304" pitchFamily="18" charset="0"/>
              </a:rPr>
              <a:t>3.3  </a:t>
            </a:r>
            <a:r>
              <a:rPr lang="zh-CN" altLang="en-US" dirty="0">
                <a:solidFill>
                  <a:schemeClr val="tx1"/>
                </a:solidFill>
                <a:latin typeface="Times New Roman" panose="02020603050405020304" pitchFamily="18" charset="0"/>
                <a:ea typeface="宋体" panose="02010600030101010101" pitchFamily="2" charset="-122"/>
                <a:sym typeface="Times New Roman" panose="02020603050405020304" pitchFamily="18" charset="0"/>
              </a:rPr>
              <a:t>用无监督图学习时间和空间嵌入</a:t>
            </a:r>
            <a:endParaRPr lang="en-US" altLang="zh-CN" dirty="0">
              <a:solidFill>
                <a:schemeClr val="tx1"/>
              </a:solidFill>
              <a:latin typeface="Times New Roman" panose="02020603050405020304" pitchFamily="18" charset="0"/>
              <a:ea typeface="宋体" panose="02010600030101010101" pitchFamily="2" charset="-122"/>
              <a:sym typeface="Times New Roman" panose="02020603050405020304" pitchFamily="18" charset="0"/>
            </a:endParaRPr>
          </a:p>
        </p:txBody>
      </p:sp>
      <p:pic>
        <p:nvPicPr>
          <p:cNvPr id="10" name="图片 9">
            <a:extLst>
              <a:ext uri="{FF2B5EF4-FFF2-40B4-BE49-F238E27FC236}">
                <a16:creationId xmlns:a16="http://schemas.microsoft.com/office/drawing/2014/main" id="{4AC26E93-2651-6EF7-D051-3534B3E252ED}"/>
              </a:ext>
            </a:extLst>
          </p:cNvPr>
          <p:cNvPicPr>
            <a:picLocks noChangeAspect="1"/>
          </p:cNvPicPr>
          <p:nvPr/>
        </p:nvPicPr>
        <p:blipFill>
          <a:blip r:embed="rId3"/>
          <a:stretch>
            <a:fillRect/>
          </a:stretch>
        </p:blipFill>
        <p:spPr>
          <a:xfrm>
            <a:off x="1422320" y="1999479"/>
            <a:ext cx="7567084" cy="3264751"/>
          </a:xfrm>
          <a:prstGeom prst="rect">
            <a:avLst/>
          </a:prstGeom>
        </p:spPr>
      </p:pic>
      <p:sp>
        <p:nvSpPr>
          <p:cNvPr id="11" name="文本框 10">
            <a:extLst>
              <a:ext uri="{FF2B5EF4-FFF2-40B4-BE49-F238E27FC236}">
                <a16:creationId xmlns:a16="http://schemas.microsoft.com/office/drawing/2014/main" id="{2D8C2A14-3108-B476-5223-C2DCE01B448D}"/>
              </a:ext>
            </a:extLst>
          </p:cNvPr>
          <p:cNvSpPr txBox="1"/>
          <p:nvPr/>
        </p:nvSpPr>
        <p:spPr>
          <a:xfrm>
            <a:off x="6443830" y="5482695"/>
            <a:ext cx="5628539" cy="1289071"/>
          </a:xfrm>
          <a:prstGeom prst="rect">
            <a:avLst/>
          </a:prstGeom>
          <a:noFill/>
        </p:spPr>
        <p:txBody>
          <a:bodyPr wrap="square">
            <a:spAutoFit/>
          </a:bodyPr>
          <a:lstStyle/>
          <a:p>
            <a:pPr marL="285750" indent="-285750">
              <a:lnSpc>
                <a:spcPct val="110000"/>
              </a:lnSpc>
              <a:buFont typeface="Wingdings" panose="05000000000000000000" pitchFamily="2" charset="2"/>
              <a:buChar char="Ø"/>
            </a:pPr>
            <a:r>
              <a:rPr lang="zh-CN" altLang="en-US"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通过这种方式，节点嵌入既具有局部相关性又具有全局相关性，并携带了图的不同结构形式所包含的丰富的连通性信息。</a:t>
            </a:r>
            <a:endParaRPr lang="en-US" altLang="zh-CN" sz="1600"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marL="742950" lvl="1" indent="-285750">
              <a:lnSpc>
                <a:spcPct val="110000"/>
              </a:lnSpc>
              <a:buFont typeface="Wingdings" panose="05000000000000000000" pitchFamily="2" charset="2"/>
              <a:buChar char="l"/>
            </a:pPr>
            <a:endParaRPr lang="en-US" altLang="zh-CN"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p:txBody>
      </p:sp>
      <p:sp>
        <p:nvSpPr>
          <p:cNvPr id="13" name="对话气泡: 圆角矩形 12">
            <a:extLst>
              <a:ext uri="{FF2B5EF4-FFF2-40B4-BE49-F238E27FC236}">
                <a16:creationId xmlns:a16="http://schemas.microsoft.com/office/drawing/2014/main" id="{A97498F2-B5DE-3407-4EAD-4C4FED00F9F9}"/>
              </a:ext>
            </a:extLst>
          </p:cNvPr>
          <p:cNvSpPr/>
          <p:nvPr/>
        </p:nvSpPr>
        <p:spPr>
          <a:xfrm>
            <a:off x="977018" y="4925677"/>
            <a:ext cx="1930194" cy="1932323"/>
          </a:xfrm>
          <a:prstGeom prst="wedgeRoundRectCallout">
            <a:avLst>
              <a:gd name="adj1" fmla="val -5482"/>
              <a:gd name="adj2" fmla="val -6255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10000"/>
              </a:lnSpc>
            </a:pPr>
            <a:r>
              <a:rPr lang="en-US" altLang="zh-CN" sz="14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1. </a:t>
            </a:r>
            <a:r>
              <a:rPr lang="zh-CN" altLang="en-US" sz="14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利用图扩散</a:t>
            </a:r>
            <a:r>
              <a:rPr lang="en-US" altLang="zh-CN" sz="14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r>
              <a:rPr lang="en-US" altLang="zh-CN" sz="1400" dirty="0" err="1">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Klicpera</a:t>
            </a:r>
            <a:r>
              <a:rPr lang="en-US" altLang="zh-CN" sz="14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a:t>
            </a:r>
            <a:r>
              <a:rPr lang="en-US" altLang="zh-CN" sz="1400" dirty="0" err="1">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Weißenberger</a:t>
            </a:r>
            <a:r>
              <a:rPr lang="en-US" altLang="zh-CN" sz="14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and </a:t>
            </a:r>
            <a:r>
              <a:rPr lang="en-US" altLang="zh-CN" sz="1400" dirty="0" err="1">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Günnemann</a:t>
            </a:r>
            <a:r>
              <a:rPr lang="en-US" altLang="zh-CN" sz="14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2019)</a:t>
            </a:r>
            <a:r>
              <a:rPr lang="zh-CN" altLang="en-US" sz="14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创建原始图的另一个版本</a:t>
            </a:r>
          </a:p>
        </p:txBody>
      </p:sp>
      <p:sp>
        <p:nvSpPr>
          <p:cNvPr id="14" name="对话气泡: 圆角矩形 13">
            <a:extLst>
              <a:ext uri="{FF2B5EF4-FFF2-40B4-BE49-F238E27FC236}">
                <a16:creationId xmlns:a16="http://schemas.microsoft.com/office/drawing/2014/main" id="{46FE9963-E269-51CB-6383-323869CDCD58}"/>
              </a:ext>
            </a:extLst>
          </p:cNvPr>
          <p:cNvSpPr/>
          <p:nvPr/>
        </p:nvSpPr>
        <p:spPr>
          <a:xfrm>
            <a:off x="3107167" y="5532571"/>
            <a:ext cx="1930194" cy="1189320"/>
          </a:xfrm>
          <a:prstGeom prst="wedgeRoundRectCallout">
            <a:avLst>
              <a:gd name="adj1" fmla="val 2320"/>
              <a:gd name="adj2" fmla="val -104304"/>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10000"/>
              </a:lnSpc>
            </a:pPr>
            <a:r>
              <a:rPr lang="en-US" altLang="zh-CN" sz="14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2.</a:t>
            </a:r>
            <a:r>
              <a:rPr lang="zh-CN" altLang="en-US" sz="14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原始版本和扩散版本都进行图卷积以获得节点嵌入</a:t>
            </a:r>
          </a:p>
        </p:txBody>
      </p:sp>
      <p:sp>
        <p:nvSpPr>
          <p:cNvPr id="15" name="对话气泡: 圆角矩形 14">
            <a:extLst>
              <a:ext uri="{FF2B5EF4-FFF2-40B4-BE49-F238E27FC236}">
                <a16:creationId xmlns:a16="http://schemas.microsoft.com/office/drawing/2014/main" id="{B0121A0E-A7DA-D8B5-D8DB-B98C68F04F93}"/>
              </a:ext>
            </a:extLst>
          </p:cNvPr>
          <p:cNvSpPr/>
          <p:nvPr/>
        </p:nvSpPr>
        <p:spPr>
          <a:xfrm>
            <a:off x="9804583" y="2204116"/>
            <a:ext cx="1930194" cy="1932323"/>
          </a:xfrm>
          <a:prstGeom prst="wedgeRoundRectCallout">
            <a:avLst>
              <a:gd name="adj1" fmla="val -95771"/>
              <a:gd name="adj2" fmla="val 47124"/>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10000"/>
              </a:lnSpc>
            </a:pPr>
            <a:r>
              <a:rPr lang="en-US" altLang="zh-CN" sz="14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3.</a:t>
            </a:r>
            <a:r>
              <a:rPr lang="zh-CN" altLang="en-US" sz="14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a:t>
            </a:r>
            <a:r>
              <a:rPr lang="en-US" altLang="zh-CN" sz="14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r>
              <a:rPr lang="en-US" altLang="zh-CN" sz="1400"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Infomax</a:t>
            </a:r>
            <a:r>
              <a:rPr lang="zh-CN" altLang="en-US" sz="1400"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信息最大化原则</a:t>
            </a:r>
            <a:r>
              <a:rPr lang="en-US" altLang="zh-CN" sz="1400"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a:t>
            </a:r>
            <a:r>
              <a:rPr lang="zh-CN" altLang="en-US" sz="14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通过最大化一个版本的节点嵌入和另一个版本的图嵌入</a:t>
            </a:r>
            <a:r>
              <a:rPr lang="en-US" altLang="zh-CN" sz="14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r>
              <a:rPr lang="zh-CN" altLang="en-US" sz="14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通过池化获得</a:t>
            </a:r>
            <a:r>
              <a:rPr lang="en-US" altLang="zh-CN" sz="14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r>
              <a:rPr lang="zh-CN" altLang="en-US" sz="14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之间的互信息来训练模型</a:t>
            </a:r>
          </a:p>
        </p:txBody>
      </p:sp>
      <p:sp>
        <p:nvSpPr>
          <p:cNvPr id="16" name="文本框 15">
            <a:extLst>
              <a:ext uri="{FF2B5EF4-FFF2-40B4-BE49-F238E27FC236}">
                <a16:creationId xmlns:a16="http://schemas.microsoft.com/office/drawing/2014/main" id="{AE99E71D-6C9D-C187-D102-24E3523999CD}"/>
              </a:ext>
            </a:extLst>
          </p:cNvPr>
          <p:cNvSpPr txBox="1"/>
          <p:nvPr/>
        </p:nvSpPr>
        <p:spPr>
          <a:xfrm>
            <a:off x="595420" y="1135438"/>
            <a:ext cx="11476949" cy="1255215"/>
          </a:xfrm>
          <a:prstGeom prst="rect">
            <a:avLst/>
          </a:prstGeom>
          <a:noFill/>
        </p:spPr>
        <p:txBody>
          <a:bodyPr wrap="square">
            <a:spAutoFit/>
          </a:bodyPr>
          <a:lstStyle/>
          <a:p>
            <a:pPr marL="285750" indent="-285750">
              <a:lnSpc>
                <a:spcPct val="110000"/>
              </a:lnSpc>
              <a:buFont typeface="Wingdings" panose="05000000000000000000" pitchFamily="2" charset="2"/>
              <a:buChar char="n"/>
            </a:pP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设计目标：以完全无监督的方式学习多任务区域表示</a:t>
            </a:r>
            <a:endParaRPr lang="en-US" altLang="zh-CN"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a:lnSpc>
                <a:spcPct val="110000"/>
              </a:lnSpc>
            </a:pPr>
            <a:r>
              <a:rPr lang="en-US" altLang="zh-CN"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a:t>
            </a: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图表示学习对时空视图是有效的：其中的直接和单跳邻居之间的相关性建模比多跳和远程依赖关系更有意义</a:t>
            </a:r>
            <a:endParaRPr lang="en-US" altLang="zh-CN"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marL="285750" indent="-285750">
              <a:lnSpc>
                <a:spcPct val="110000"/>
              </a:lnSpc>
              <a:buFont typeface="Wingdings" panose="05000000000000000000" pitchFamily="2" charset="2"/>
              <a:buChar char="n"/>
            </a:pPr>
            <a:endParaRPr lang="en-US" altLang="zh-CN" sz="1600"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marL="742950" lvl="1" indent="-285750">
              <a:lnSpc>
                <a:spcPct val="110000"/>
              </a:lnSpc>
              <a:buFont typeface="Wingdings" panose="05000000000000000000" pitchFamily="2" charset="2"/>
              <a:buChar char="l"/>
            </a:pPr>
            <a:endParaRPr lang="en-US" altLang="zh-CN"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p:txBody>
      </p:sp>
    </p:spTree>
    <p:extLst>
      <p:ext uri="{BB962C8B-B14F-4D97-AF65-F5344CB8AC3E}">
        <p14:creationId xmlns:p14="http://schemas.microsoft.com/office/powerpoint/2010/main" val="1711490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DD52F-4BB5-2D8B-BB01-E29A39AB24DF}"/>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92137820-BA63-67C1-00A6-10E772CC6A4E}"/>
              </a:ext>
            </a:extLst>
          </p:cNvPr>
          <p:cNvGrpSpPr/>
          <p:nvPr/>
        </p:nvGrpSpPr>
        <p:grpSpPr>
          <a:xfrm>
            <a:off x="0" y="133985"/>
            <a:ext cx="984843" cy="905342"/>
            <a:chOff x="0" y="0"/>
            <a:chExt cx="1036639" cy="1676401"/>
          </a:xfrm>
        </p:grpSpPr>
        <p:sp>
          <p:nvSpPr>
            <p:cNvPr id="5" name="矩形 4">
              <a:extLst>
                <a:ext uri="{FF2B5EF4-FFF2-40B4-BE49-F238E27FC236}">
                  <a16:creationId xmlns:a16="http://schemas.microsoft.com/office/drawing/2014/main" id="{2C480912-B178-23E8-A2F1-30E9D2C01179}"/>
                </a:ext>
              </a:extLst>
            </p:cNvPr>
            <p:cNvSpPr/>
            <p:nvPr/>
          </p:nvSpPr>
          <p:spPr>
            <a:xfrm flipH="1" flipV="1">
              <a:off x="626735" y="1"/>
              <a:ext cx="409904" cy="1676400"/>
            </a:xfrm>
            <a:prstGeom prst="rect">
              <a:avLst/>
            </a:prstGeom>
            <a:solidFill>
              <a:srgbClr val="2D84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Times New Roman" panose="02020603050405020304" pitchFamily="18" charset="0"/>
                <a:ea typeface="宋体" panose="02010600030101010101" pitchFamily="2" charset="-122"/>
                <a:cs typeface="+mn-ea"/>
                <a:sym typeface="Times New Roman" panose="02020603050405020304" pitchFamily="18" charset="0"/>
              </a:endParaRPr>
            </a:p>
          </p:txBody>
        </p:sp>
        <p:sp>
          <p:nvSpPr>
            <p:cNvPr id="6" name="矩形 5">
              <a:extLst>
                <a:ext uri="{FF2B5EF4-FFF2-40B4-BE49-F238E27FC236}">
                  <a16:creationId xmlns:a16="http://schemas.microsoft.com/office/drawing/2014/main" id="{4B2D05CF-A0A3-863A-8AFB-F6EB0E07CD2C}"/>
                </a:ext>
              </a:extLst>
            </p:cNvPr>
            <p:cNvSpPr/>
            <p:nvPr/>
          </p:nvSpPr>
          <p:spPr>
            <a:xfrm flipH="1" flipV="1">
              <a:off x="0" y="0"/>
              <a:ext cx="409905" cy="167639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Times New Roman" panose="02020603050405020304" pitchFamily="18" charset="0"/>
                <a:ea typeface="宋体" panose="02010600030101010101" pitchFamily="2" charset="-122"/>
                <a:cs typeface="+mn-ea"/>
                <a:sym typeface="Times New Roman" panose="02020603050405020304" pitchFamily="18" charset="0"/>
              </a:endParaRPr>
            </a:p>
          </p:txBody>
        </p:sp>
      </p:grpSp>
      <p:sp>
        <p:nvSpPr>
          <p:cNvPr id="8" name="文本框 7">
            <a:extLst>
              <a:ext uri="{FF2B5EF4-FFF2-40B4-BE49-F238E27FC236}">
                <a16:creationId xmlns:a16="http://schemas.microsoft.com/office/drawing/2014/main" id="{BD8CD8B7-6C0B-C367-0A37-D7A8680CBDC4}"/>
              </a:ext>
            </a:extLst>
          </p:cNvPr>
          <p:cNvSpPr txBox="1"/>
          <p:nvPr/>
        </p:nvSpPr>
        <p:spPr>
          <a:xfrm>
            <a:off x="1190839" y="285770"/>
            <a:ext cx="9971147" cy="584775"/>
          </a:xfrm>
          <a:prstGeom prst="rect">
            <a:avLst/>
          </a:prstGeom>
          <a:noFill/>
        </p:spPr>
        <p:txBody>
          <a:bodyPr wrap="square" rtlCol="0">
            <a:spAutoFit/>
          </a:bodyPr>
          <a:lstStyle>
            <a:defPPr>
              <a:defRPr lang="zh-CN"/>
            </a:defPPr>
            <a:lvl1pPr>
              <a:defRPr sz="3200" b="1">
                <a:solidFill>
                  <a:srgbClr val="C00000"/>
                </a:solidFill>
                <a:latin typeface="黑体" panose="02010609060101010101" charset="-122"/>
                <a:ea typeface="黑体" panose="02010609060101010101" charset="-122"/>
              </a:defRPr>
            </a:lvl1pPr>
          </a:lstStyle>
          <a:p>
            <a:r>
              <a:rPr lang="en-US" altLang="zh-CN" dirty="0">
                <a:solidFill>
                  <a:schemeClr val="tx1"/>
                </a:solidFill>
                <a:latin typeface="Times New Roman" panose="02020603050405020304" pitchFamily="18" charset="0"/>
                <a:ea typeface="宋体" panose="02010600030101010101" pitchFamily="2" charset="-122"/>
                <a:sym typeface="Times New Roman" panose="02020603050405020304" pitchFamily="18" charset="0"/>
              </a:rPr>
              <a:t>3.3  </a:t>
            </a:r>
            <a:r>
              <a:rPr lang="zh-CN" altLang="en-US" dirty="0">
                <a:solidFill>
                  <a:schemeClr val="tx1"/>
                </a:solidFill>
                <a:latin typeface="Times New Roman" panose="02020603050405020304" pitchFamily="18" charset="0"/>
                <a:ea typeface="宋体" panose="02010600030101010101" pitchFamily="2" charset="-122"/>
                <a:sym typeface="Times New Roman" panose="02020603050405020304" pitchFamily="18" charset="0"/>
              </a:rPr>
              <a:t>用无监督图学习时间和空间嵌入</a:t>
            </a:r>
            <a:endParaRPr lang="en-US" altLang="zh-CN" dirty="0">
              <a:solidFill>
                <a:schemeClr val="tx1"/>
              </a:solidFill>
              <a:latin typeface="Times New Roman" panose="02020603050405020304" pitchFamily="18" charset="0"/>
              <a:ea typeface="宋体" panose="02010600030101010101" pitchFamily="2"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12269C89-4761-332A-D38A-24ABAEC745B2}"/>
                  </a:ext>
                </a:extLst>
              </p:cNvPr>
              <p:cNvSpPr txBox="1"/>
              <p:nvPr/>
            </p:nvSpPr>
            <p:spPr>
              <a:xfrm>
                <a:off x="194712" y="1251834"/>
                <a:ext cx="4054559" cy="4310795"/>
              </a:xfrm>
              <a:prstGeom prst="rect">
                <a:avLst/>
              </a:prstGeom>
              <a:noFill/>
            </p:spPr>
            <p:txBody>
              <a:bodyPr wrap="square">
                <a:spAutoFit/>
              </a:bodyPr>
              <a:lstStyle/>
              <a:p>
                <a:pPr>
                  <a:lnSpc>
                    <a:spcPct val="110000"/>
                  </a:lnSpc>
                </a:pPr>
                <a:r>
                  <a:rPr lang="en-US" altLang="zh-CN" sz="20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1 </a:t>
                </a:r>
                <a:r>
                  <a:rPr lang="zh-CN" altLang="en-US" sz="20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图扩散技术</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marL="285750" indent="-285750">
                  <a:lnSpc>
                    <a:spcPct val="110000"/>
                  </a:lnSpc>
                  <a:buFont typeface="Wingdings" panose="05000000000000000000" pitchFamily="2" charset="2"/>
                  <a:buChar char="l"/>
                </a:pPr>
                <a:r>
                  <a:rPr lang="zh-CN" altLang="en-US"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发现了图的更全局的结构形式，以捕获未连接的信号塔之间的细微联系</a:t>
                </a:r>
                <a:endPar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a:lnSpc>
                    <a:spcPct val="110000"/>
                  </a:lnSpc>
                </a:pPr>
                <a:r>
                  <a:rPr lang="zh-CN" altLang="en-US"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通过</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PageRank</a:t>
                </a:r>
                <a:r>
                  <a:rPr lang="zh-CN" altLang="en-US"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算法实现；给定图</a:t>
                </a:r>
                <a14:m>
                  <m:oMath xmlns:m="http://schemas.openxmlformats.org/officeDocument/2006/math">
                    <m:sSub>
                      <m:sSubPr>
                        <m:ctrlPr>
                          <a:rPr lang="en-US" altLang="zh-CN" b="1"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ctrlPr>
                      </m:sSubPr>
                      <m:e>
                        <m:r>
                          <a:rPr lang="en-US" altLang="zh-CN" b="1"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t>𝑮</m:t>
                        </m:r>
                      </m:e>
                      <m:sub>
                        <m:r>
                          <a:rPr lang="en-US" altLang="zh-CN" b="1"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t>𝒔</m:t>
                        </m:r>
                      </m:sub>
                    </m:sSub>
                    <m:r>
                      <a:rPr lang="zh-CN" altLang="en-US" b="1" i="1">
                        <a:solidFill>
                          <a:schemeClr val="tx1"/>
                        </a:solidFill>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t>，</m:t>
                    </m:r>
                  </m:oMath>
                </a14:m>
                <a:r>
                  <a:rPr lang="zh-CN" altLang="en-US"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将其邻接矩阵</a:t>
                </a:r>
                <a14:m>
                  <m:oMath xmlns:m="http://schemas.openxmlformats.org/officeDocument/2006/math">
                    <m:sSub>
                      <m:sSubPr>
                        <m:ctrlPr>
                          <a:rPr lang="en-US" altLang="zh-CN" b="1"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ctrlPr>
                      </m:sSubPr>
                      <m:e>
                        <m:r>
                          <a:rPr lang="en-US" altLang="zh-CN" b="1"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t>𝑨</m:t>
                        </m:r>
                      </m:e>
                      <m:sub>
                        <m:r>
                          <a:rPr lang="en-US" altLang="zh-CN" b="1"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t>𝒔</m:t>
                        </m:r>
                      </m:sub>
                    </m:sSub>
                  </m:oMath>
                </a14:m>
                <a:r>
                  <a:rPr lang="zh-CN" altLang="en-US"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变换为</a:t>
                </a:r>
                <a14:m>
                  <m:oMath xmlns:m="http://schemas.openxmlformats.org/officeDocument/2006/math">
                    <m:sSubSup>
                      <m:sSubSupPr>
                        <m:ctrlPr>
                          <a:rPr lang="en-US" altLang="zh-CN" b="1"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ctrlPr>
                      </m:sSubSupPr>
                      <m:e>
                        <m:r>
                          <a:rPr lang="en-US" altLang="zh-CN" b="1"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t>𝑨</m:t>
                        </m:r>
                      </m:e>
                      <m:sub>
                        <m:r>
                          <a:rPr lang="en-US" altLang="zh-CN" b="1"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t>𝒔</m:t>
                        </m:r>
                      </m:sub>
                      <m:sup>
                        <m:r>
                          <a:rPr lang="en-US" altLang="zh-CN" b="1"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t>𝒅</m:t>
                        </m:r>
                      </m:sup>
                    </m:sSubSup>
                  </m:oMath>
                </a14:m>
                <a:endPar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14:m>
                  <m:oMathPara xmlns:m="http://schemas.openxmlformats.org/officeDocument/2006/math">
                    <m:oMathParaPr>
                      <m:jc m:val="centerGroup"/>
                    </m:oMathParaPr>
                    <m:oMath xmlns:m="http://schemas.openxmlformats.org/officeDocument/2006/math">
                      <m:sSubSup>
                        <m:sSubSupPr>
                          <m:ctrlPr>
                            <a:rPr lang="zh-CN" altLang="zh-CN" sz="18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1" i="1" kern="1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𝐀</m:t>
                          </m:r>
                        </m:e>
                        <m:sub>
                          <m:r>
                            <a:rPr lang="en-US" altLang="zh-CN" sz="1800" i="1" kern="1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𝑠</m:t>
                          </m:r>
                        </m:sub>
                        <m:sup>
                          <m:r>
                            <a:rPr lang="en-US" altLang="zh-CN" sz="1800" i="1" kern="1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𝑑</m:t>
                          </m:r>
                        </m:sup>
                      </m:sSubSup>
                      <m:r>
                        <a:rPr lang="en-US" altLang="zh-CN" sz="1800" i="1" kern="1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𝛽</m:t>
                      </m:r>
                      <m:d>
                        <m:dPr>
                          <m:ctrlPr>
                            <a:rPr lang="zh-CN" altLang="zh-CN" sz="18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kern="1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𝐈</m:t>
                          </m:r>
                          <m:r>
                            <a:rPr lang="en-US" altLang="zh-CN" sz="1800" i="1" kern="1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r>
                            <a:rPr lang="en-US" altLang="zh-CN" sz="1800" i="1" kern="1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𝛽</m:t>
                          </m:r>
                          <m:r>
                            <a:rPr lang="en-US" altLang="zh-CN" sz="1800" i="1" kern="1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18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1" i="1" kern="1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𝐃</m:t>
                              </m:r>
                            </m:e>
                            <m:sub>
                              <m:r>
                                <a:rPr lang="en-US" altLang="zh-CN" sz="1800" i="1" kern="1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𝑠</m:t>
                              </m:r>
                            </m:sub>
                            <m:sup>
                              <m:r>
                                <a:rPr lang="en-US" altLang="zh-CN" sz="1800" i="1" kern="1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18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num>
                                <m:den>
                                  <m:r>
                                    <a:rPr lang="en-US" altLang="zh-CN" sz="1800" i="1" kern="1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2</m:t>
                                  </m:r>
                                </m:den>
                              </m:f>
                            </m:sup>
                          </m:sSubSup>
                          <m:sSub>
                            <m:sSubPr>
                              <m:ctrlPr>
                                <a:rPr lang="zh-CN" altLang="zh-CN" sz="18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𝐀</m:t>
                              </m:r>
                            </m:e>
                            <m:sub>
                              <m:r>
                                <a:rPr lang="en-US" altLang="zh-CN" sz="1800" i="1" kern="1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𝑠</m:t>
                              </m:r>
                            </m:sub>
                          </m:sSub>
                          <m:sSubSup>
                            <m:sSubSupPr>
                              <m:ctrlPr>
                                <a:rPr lang="zh-CN" altLang="zh-CN" sz="18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1" i="1" kern="1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𝐃</m:t>
                              </m:r>
                            </m:e>
                            <m:sub>
                              <m:r>
                                <a:rPr lang="en-US" altLang="zh-CN" sz="1800" i="1" kern="1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𝑠</m:t>
                              </m:r>
                            </m:sub>
                            <m:sup>
                              <m:r>
                                <a:rPr lang="en-US" altLang="zh-CN" sz="1800" i="1" kern="1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18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m:t>
                                  </m:r>
                                </m:num>
                                <m:den>
                                  <m:r>
                                    <a:rPr lang="en-US" altLang="zh-CN" sz="1800" i="1" kern="1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2</m:t>
                                  </m:r>
                                </m:den>
                              </m:f>
                            </m:sup>
                          </m:sSubSup>
                        </m:e>
                      </m:d>
                    </m:oMath>
                  </m:oMathPara>
                </a14:m>
                <a:endParaRPr lang="zh-CN" alt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p>
                <a:pPr lvl="1">
                  <a:lnSpc>
                    <a:spcPct val="110000"/>
                  </a:lnSpc>
                </a:pPr>
                <a:endParaRPr lang="en-US" altLang="zh-CN" dirty="0">
                  <a:sym typeface="Times New Roman" panose="02020603050405020304" pitchFamily="18" charset="0"/>
                </a:endParaRPr>
              </a:p>
              <a:p>
                <a:pPr lvl="1">
                  <a:lnSpc>
                    <a:spcPct val="110000"/>
                  </a:lnSpc>
                </a:pP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a:t>
                </a:r>
                <a14:m>
                  <m:oMath xmlns:m="http://schemas.openxmlformats.org/officeDocument/2006/math">
                    <m:r>
                      <a:rPr lang="zh-CN" altLang="en-US" b="1"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t>𝜷</m:t>
                    </m:r>
                  </m:oMath>
                </a14:m>
                <a:r>
                  <a:rPr lang="zh-CN" altLang="en-US"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：可调的传送概率</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a:t>
                </a:r>
                <a14:m>
                  <m:oMath xmlns:m="http://schemas.openxmlformats.org/officeDocument/2006/math">
                    <m:sSub>
                      <m:sSubPr>
                        <m:ctrlPr>
                          <a:rPr lang="en-US" altLang="zh-CN" b="1"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ctrlPr>
                      </m:sSubPr>
                      <m:e>
                        <m:r>
                          <a:rPr lang="en-US" altLang="zh-CN" b="1"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t>𝑫</m:t>
                        </m:r>
                      </m:e>
                      <m:sub>
                        <m:r>
                          <a:rPr lang="en-US" altLang="zh-CN" b="1" i="1" smtClean="0">
                            <a:solidFill>
                              <a:schemeClr val="tx1"/>
                            </a:solidFill>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t>𝒔</m:t>
                        </m:r>
                      </m:sub>
                    </m:sSub>
                  </m:oMath>
                </a14:m>
                <a:r>
                  <a:rPr lang="zh-CN" altLang="en-US"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：邻接矩阵</a:t>
                </a:r>
                <a14:m>
                  <m:oMath xmlns:m="http://schemas.openxmlformats.org/officeDocument/2006/math">
                    <m:sSub>
                      <m:sSubPr>
                        <m:ctrlPr>
                          <a:rPr lang="en-US" altLang="zh-CN" b="1" i="1">
                            <a:solidFill>
                              <a:schemeClr val="tx1"/>
                            </a:solidFill>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ctrlPr>
                      </m:sSubPr>
                      <m:e>
                        <m:r>
                          <a:rPr lang="en-US" altLang="zh-CN" b="1" i="1">
                            <a:solidFill>
                              <a:schemeClr val="tx1"/>
                            </a:solidFill>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t>𝑨</m:t>
                        </m:r>
                      </m:e>
                      <m:sub>
                        <m:r>
                          <a:rPr lang="en-US" altLang="zh-CN" b="1" i="1">
                            <a:solidFill>
                              <a:schemeClr val="tx1"/>
                            </a:solidFill>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t>𝒔</m:t>
                        </m:r>
                      </m:sub>
                    </m:sSub>
                  </m:oMath>
                </a14:m>
                <a:r>
                  <a:rPr lang="zh-CN" altLang="en-US"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的度矩阵</a:t>
                </a:r>
                <a:endPar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p:txBody>
          </p:sp>
        </mc:Choice>
        <mc:Fallback xmlns="">
          <p:sp>
            <p:nvSpPr>
              <p:cNvPr id="2" name="文本框 1">
                <a:extLst>
                  <a:ext uri="{FF2B5EF4-FFF2-40B4-BE49-F238E27FC236}">
                    <a16:creationId xmlns:a16="http://schemas.microsoft.com/office/drawing/2014/main" id="{12269C89-4761-332A-D38A-24ABAEC745B2}"/>
                  </a:ext>
                </a:extLst>
              </p:cNvPr>
              <p:cNvSpPr txBox="1">
                <a:spLocks noRot="1" noChangeAspect="1" noMove="1" noResize="1" noEditPoints="1" noAdjustHandles="1" noChangeArrowheads="1" noChangeShapeType="1" noTextEdit="1"/>
              </p:cNvSpPr>
              <p:nvPr/>
            </p:nvSpPr>
            <p:spPr>
              <a:xfrm>
                <a:off x="194712" y="1251834"/>
                <a:ext cx="4054559" cy="4310795"/>
              </a:xfrm>
              <a:prstGeom prst="rect">
                <a:avLst/>
              </a:prstGeom>
              <a:blipFill>
                <a:blip r:embed="rId3"/>
                <a:stretch>
                  <a:fillRect l="-1654" t="-9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09C0BFFB-C447-54B6-57F5-346F2212F09A}"/>
                  </a:ext>
                </a:extLst>
              </p:cNvPr>
              <p:cNvSpPr txBox="1"/>
              <p:nvPr/>
            </p:nvSpPr>
            <p:spPr>
              <a:xfrm>
                <a:off x="4149132" y="1251834"/>
                <a:ext cx="4054560" cy="4313360"/>
              </a:xfrm>
              <a:prstGeom prst="rect">
                <a:avLst/>
              </a:prstGeom>
              <a:noFill/>
            </p:spPr>
            <p:txBody>
              <a:bodyPr wrap="square">
                <a:spAutoFit/>
              </a:bodyPr>
              <a:lstStyle/>
              <a:p>
                <a:pPr>
                  <a:lnSpc>
                    <a:spcPct val="110000"/>
                  </a:lnSpc>
                </a:pPr>
                <a:r>
                  <a:rPr lang="en-US" altLang="zh-CN" sz="20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2 </a:t>
                </a:r>
                <a:r>
                  <a:rPr lang="zh-CN" altLang="en-US" sz="20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图卷积生成节点嵌入</a:t>
                </a:r>
                <a:endPar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14:m>
                  <m:oMathPara xmlns:m="http://schemas.openxmlformats.org/officeDocument/2006/math">
                    <m:oMathParaPr>
                      <m:jc m:val="centerGroup"/>
                    </m:oMathParaPr>
                    <m:oMath xmlns:m="http://schemas.openxmlformats.org/officeDocument/2006/math">
                      <m:eqArr>
                        <m:eqArrPr>
                          <m:ctrlPr>
                            <a:rPr lang="zh-CN" altLang="zh-CN" i="1" smtClean="0">
                              <a:effectLst/>
                              <a:latin typeface="Cambria Math" panose="02040503050406030204" pitchFamily="18" charset="0"/>
                              <a:ea typeface="Cambria Math" panose="02040503050406030204" pitchFamily="18" charset="0"/>
                            </a:rPr>
                          </m:ctrlPr>
                        </m:eqArr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等线" panose="02010600030101010101" pitchFamily="2" charset="-122"/>
                                  <a:cs typeface="Times New Roman" panose="02020603050405020304" pitchFamily="18" charset="0"/>
                                </a:rPr>
                                <m:t>𝐂</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𝑠</m:t>
                              </m:r>
                            </m:sub>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𝑜</m:t>
                              </m:r>
                            </m:sup>
                          </m:sSub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&amp;=</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𝜏</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acc>
                                    <m:accPr>
                                      <m:chr m:val="̂"/>
                                      <m:ctrlPr>
                                        <a:rPr lang="zh-CN" altLang="zh-CN" i="1">
                                          <a:effectLst/>
                                          <a:latin typeface="Cambria Math" panose="02040503050406030204" pitchFamily="18" charset="0"/>
                                          <a:ea typeface="Cambria Math" panose="02040503050406030204" pitchFamily="18" charset="0"/>
                                        </a:rPr>
                                      </m:ctrlPr>
                                    </m:accPr>
                                    <m:e>
                                      <m:r>
                                        <a:rPr lang="en-US" altLang="zh-CN" sz="1800" b="1" i="1">
                                          <a:effectLst/>
                                          <a:latin typeface="Cambria Math" panose="02040503050406030204" pitchFamily="18" charset="0"/>
                                          <a:ea typeface="等线" panose="02010600030101010101" pitchFamily="2" charset="-122"/>
                                          <a:cs typeface="Times New Roman" panose="02020603050405020304" pitchFamily="18" charset="0"/>
                                        </a:rPr>
                                        <m:t>𝐃</m:t>
                                      </m:r>
                                    </m:e>
                                  </m:acc>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𝑠</m:t>
                                  </m:r>
                                </m:sub>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num>
                                    <m:den>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2</m:t>
                                      </m:r>
                                    </m:den>
                                  </m:f>
                                </m:sup>
                              </m:sSubSup>
                              <m:sSub>
                                <m:sSubPr>
                                  <m:ctrlPr>
                                    <a:rPr lang="zh-CN" altLang="zh-CN" i="1">
                                      <a:effectLst/>
                                      <a:latin typeface="Cambria Math" panose="02040503050406030204" pitchFamily="18" charset="0"/>
                                      <a:ea typeface="Cambria Math" panose="02040503050406030204" pitchFamily="18" charset="0"/>
                                    </a:rPr>
                                  </m:ctrlPr>
                                </m:sSubPr>
                                <m:e>
                                  <m:acc>
                                    <m:accPr>
                                      <m:chr m:val="̂"/>
                                      <m:ctrlPr>
                                        <a:rPr lang="zh-CN" altLang="zh-CN" i="1">
                                          <a:effectLst/>
                                          <a:latin typeface="Cambria Math" panose="02040503050406030204" pitchFamily="18" charset="0"/>
                                          <a:ea typeface="Cambria Math" panose="02040503050406030204" pitchFamily="18" charset="0"/>
                                        </a:rPr>
                                      </m:ctrlPr>
                                    </m:accPr>
                                    <m:e>
                                      <m:r>
                                        <a:rPr lang="en-US" altLang="zh-CN" sz="1800" b="1" i="1">
                                          <a:effectLst/>
                                          <a:latin typeface="Cambria Math" panose="02040503050406030204" pitchFamily="18" charset="0"/>
                                          <a:ea typeface="等线" panose="02010600030101010101" pitchFamily="2" charset="-122"/>
                                          <a:cs typeface="Times New Roman" panose="02020603050405020304" pitchFamily="18" charset="0"/>
                                        </a:rPr>
                                        <m:t>𝐀</m:t>
                                      </m:r>
                                    </m:e>
                                  </m:acc>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𝑠</m:t>
                                  </m:r>
                                </m:sub>
                              </m:sSub>
                              <m:sSubSup>
                                <m:sSubSupPr>
                                  <m:ctrlPr>
                                    <a:rPr lang="zh-CN" altLang="zh-CN" i="1">
                                      <a:effectLst/>
                                      <a:latin typeface="Cambria Math" panose="02040503050406030204" pitchFamily="18" charset="0"/>
                                      <a:ea typeface="Cambria Math" panose="02040503050406030204" pitchFamily="18" charset="0"/>
                                    </a:rPr>
                                  </m:ctrlPr>
                                </m:sSubSupPr>
                                <m:e>
                                  <m:acc>
                                    <m:accPr>
                                      <m:chr m:val="̂"/>
                                      <m:ctrlPr>
                                        <a:rPr lang="zh-CN" altLang="zh-CN" i="1">
                                          <a:effectLst/>
                                          <a:latin typeface="Cambria Math" panose="02040503050406030204" pitchFamily="18" charset="0"/>
                                          <a:ea typeface="Cambria Math" panose="02040503050406030204" pitchFamily="18" charset="0"/>
                                        </a:rPr>
                                      </m:ctrlPr>
                                    </m:accPr>
                                    <m:e>
                                      <m:r>
                                        <a:rPr lang="en-US" altLang="zh-CN" sz="1800" b="1" i="1">
                                          <a:effectLst/>
                                          <a:latin typeface="Cambria Math" panose="02040503050406030204" pitchFamily="18" charset="0"/>
                                          <a:ea typeface="等线" panose="02010600030101010101" pitchFamily="2" charset="-122"/>
                                          <a:cs typeface="Times New Roman" panose="02020603050405020304" pitchFamily="18" charset="0"/>
                                        </a:rPr>
                                        <m:t>𝐃</m:t>
                                      </m:r>
                                    </m:e>
                                  </m:acc>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𝑠</m:t>
                                  </m:r>
                                </m:sub>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num>
                                    <m:den>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2</m:t>
                                      </m:r>
                                    </m:den>
                                  </m:f>
                                </m:sup>
                              </m:sSubSup>
                              <m:sSub>
                                <m:sSubPr>
                                  <m:ctrlPr>
                                    <a:rPr lang="zh-CN" altLang="zh-CN" i="1">
                                      <a:effectLst/>
                                      <a:latin typeface="Cambria Math" panose="02040503050406030204" pitchFamily="18" charset="0"/>
                                      <a:ea typeface="Cambria Math" panose="02040503050406030204" pitchFamily="18" charset="0"/>
                                    </a:rPr>
                                  </m:ctrlPr>
                                </m:sSubPr>
                                <m:e>
                                  <m:r>
                                    <a:rPr lang="en-US" altLang="zh-CN" sz="1800" b="1" i="1">
                                      <a:effectLst/>
                                      <a:latin typeface="Cambria Math" panose="02040503050406030204" pitchFamily="18" charset="0"/>
                                      <a:ea typeface="等线" panose="02010600030101010101" pitchFamily="2" charset="-122"/>
                                      <a:cs typeface="Times New Roman" panose="02020603050405020304" pitchFamily="18" charset="0"/>
                                    </a:rPr>
                                    <m:t>𝐂</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𝑟</m:t>
                                  </m:r>
                                </m:sub>
                              </m:sSub>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等线" panose="02010600030101010101" pitchFamily="2" charset="-122"/>
                                      <a:cs typeface="Times New Roman" panose="02020603050405020304" pitchFamily="18" charset="0"/>
                                    </a:rPr>
                                    <m:t>𝚯</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𝑠</m:t>
                                  </m:r>
                                </m:sub>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𝑜</m:t>
                                  </m:r>
                                </m:sup>
                              </m:sSubSup>
                            </m:e>
                          </m:d>
                        </m:e>
                        <m:e/>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等线" panose="02010600030101010101" pitchFamily="2" charset="-122"/>
                                  <a:cs typeface="Times New Roman" panose="02020603050405020304" pitchFamily="18" charset="0"/>
                                </a:rPr>
                                <m:t>𝐂</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𝑠</m:t>
                              </m:r>
                            </m:sub>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𝑑</m:t>
                              </m:r>
                            </m:sup>
                          </m:sSub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&amp;=</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𝜏</m:t>
                          </m:r>
                          <m:d>
                            <m:dPr>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acc>
                                    <m:accPr>
                                      <m:chr m:val="̂"/>
                                      <m:ctrlPr>
                                        <a:rPr lang="zh-CN" altLang="zh-CN" i="1">
                                          <a:effectLst/>
                                          <a:latin typeface="Cambria Math" panose="02040503050406030204" pitchFamily="18" charset="0"/>
                                          <a:ea typeface="Cambria Math" panose="02040503050406030204" pitchFamily="18" charset="0"/>
                                        </a:rPr>
                                      </m:ctrlPr>
                                    </m:accPr>
                                    <m:e>
                                      <m:r>
                                        <a:rPr lang="en-US" altLang="zh-CN" sz="1800" b="1" i="1">
                                          <a:effectLst/>
                                          <a:latin typeface="Cambria Math" panose="02040503050406030204" pitchFamily="18" charset="0"/>
                                          <a:ea typeface="等线" panose="02010600030101010101" pitchFamily="2" charset="-122"/>
                                          <a:cs typeface="Times New Roman" panose="02020603050405020304" pitchFamily="18" charset="0"/>
                                        </a:rPr>
                                        <m:t>𝐃</m:t>
                                      </m:r>
                                    </m:e>
                                  </m:acc>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𝑠</m:t>
                                  </m:r>
                                </m:sub>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𝑑</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num>
                                    <m:den>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2</m:t>
                                      </m:r>
                                    </m:den>
                                  </m:f>
                                </m:sup>
                              </m:sSubSup>
                              <m:sSubSup>
                                <m:sSubSupPr>
                                  <m:ctrlPr>
                                    <a:rPr lang="zh-CN" altLang="zh-CN" i="1">
                                      <a:effectLst/>
                                      <a:latin typeface="Cambria Math" panose="02040503050406030204" pitchFamily="18" charset="0"/>
                                      <a:ea typeface="Cambria Math" panose="02040503050406030204" pitchFamily="18" charset="0"/>
                                    </a:rPr>
                                  </m:ctrlPr>
                                </m:sSubSupPr>
                                <m:e>
                                  <m:acc>
                                    <m:accPr>
                                      <m:chr m:val="̂"/>
                                      <m:ctrlPr>
                                        <a:rPr lang="zh-CN" altLang="zh-CN" i="1">
                                          <a:effectLst/>
                                          <a:latin typeface="Cambria Math" panose="02040503050406030204" pitchFamily="18" charset="0"/>
                                          <a:ea typeface="Cambria Math" panose="02040503050406030204" pitchFamily="18" charset="0"/>
                                        </a:rPr>
                                      </m:ctrlPr>
                                    </m:accPr>
                                    <m:e>
                                      <m:r>
                                        <a:rPr lang="en-US" altLang="zh-CN" sz="1800" b="1" i="1">
                                          <a:effectLst/>
                                          <a:latin typeface="Cambria Math" panose="02040503050406030204" pitchFamily="18" charset="0"/>
                                          <a:ea typeface="等线" panose="02010600030101010101" pitchFamily="2" charset="-122"/>
                                          <a:cs typeface="Times New Roman" panose="02020603050405020304" pitchFamily="18" charset="0"/>
                                        </a:rPr>
                                        <m:t>𝐀</m:t>
                                      </m:r>
                                    </m:e>
                                  </m:acc>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𝑠</m:t>
                                  </m:r>
                                </m:sub>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𝑑</m:t>
                                  </m:r>
                                </m:sup>
                              </m:sSubSup>
                              <m:sSubSup>
                                <m:sSubSupPr>
                                  <m:ctrlPr>
                                    <a:rPr lang="zh-CN" altLang="zh-CN" i="1">
                                      <a:effectLst/>
                                      <a:latin typeface="Cambria Math" panose="02040503050406030204" pitchFamily="18" charset="0"/>
                                      <a:ea typeface="Cambria Math" panose="02040503050406030204" pitchFamily="18" charset="0"/>
                                    </a:rPr>
                                  </m:ctrlPr>
                                </m:sSubSupPr>
                                <m:e>
                                  <m:acc>
                                    <m:accPr>
                                      <m:chr m:val="̂"/>
                                      <m:ctrlPr>
                                        <a:rPr lang="zh-CN" altLang="zh-CN" i="1">
                                          <a:effectLst/>
                                          <a:latin typeface="Cambria Math" panose="02040503050406030204" pitchFamily="18" charset="0"/>
                                          <a:ea typeface="Cambria Math" panose="02040503050406030204" pitchFamily="18" charset="0"/>
                                        </a:rPr>
                                      </m:ctrlPr>
                                    </m:accPr>
                                    <m:e>
                                      <m:r>
                                        <a:rPr lang="en-US" altLang="zh-CN" sz="1800" b="1" i="1">
                                          <a:effectLst/>
                                          <a:latin typeface="Cambria Math" panose="02040503050406030204" pitchFamily="18" charset="0"/>
                                          <a:ea typeface="等线" panose="02010600030101010101" pitchFamily="2" charset="-122"/>
                                          <a:cs typeface="Times New Roman" panose="02020603050405020304" pitchFamily="18" charset="0"/>
                                        </a:rPr>
                                        <m:t>𝐃</m:t>
                                      </m:r>
                                    </m:e>
                                  </m:acc>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𝑠</m:t>
                                  </m:r>
                                </m:sub>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𝑑</m:t>
                                  </m:r>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1</m:t>
                                      </m:r>
                                    </m:num>
                                    <m:den>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2</m:t>
                                      </m:r>
                                    </m:den>
                                  </m:f>
                                </m:sup>
                              </m:sSubSup>
                              <m:sSub>
                                <m:sSubPr>
                                  <m:ctrlPr>
                                    <a:rPr lang="zh-CN" altLang="zh-CN" i="1">
                                      <a:effectLst/>
                                      <a:latin typeface="Cambria Math" panose="02040503050406030204" pitchFamily="18" charset="0"/>
                                      <a:ea typeface="Cambria Math" panose="02040503050406030204" pitchFamily="18" charset="0"/>
                                    </a:rPr>
                                  </m:ctrlPr>
                                </m:sSubPr>
                                <m:e>
                                  <m:r>
                                    <a:rPr lang="en-US" altLang="zh-CN" sz="1800" b="1" i="1">
                                      <a:effectLst/>
                                      <a:latin typeface="Cambria Math" panose="02040503050406030204" pitchFamily="18" charset="0"/>
                                      <a:ea typeface="等线" panose="02010600030101010101" pitchFamily="2" charset="-122"/>
                                      <a:cs typeface="Times New Roman" panose="02020603050405020304" pitchFamily="18" charset="0"/>
                                    </a:rPr>
                                    <m:t>𝐂</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𝑟</m:t>
                                  </m:r>
                                </m:sub>
                              </m:sSub>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b="1" i="1">
                                      <a:effectLst/>
                                      <a:latin typeface="Cambria Math" panose="02040503050406030204" pitchFamily="18" charset="0"/>
                                      <a:ea typeface="等线" panose="02010600030101010101" pitchFamily="2" charset="-122"/>
                                      <a:cs typeface="Times New Roman" panose="02020603050405020304" pitchFamily="18" charset="0"/>
                                    </a:rPr>
                                    <m:t>𝚯</m:t>
                                  </m:r>
                                </m:e>
                                <m:sub>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𝑠</m:t>
                                  </m:r>
                                </m:sub>
                                <m:sup>
                                  <m:r>
                                    <a:rPr lang="en-US" altLang="zh-CN" sz="1800" i="1">
                                      <a:effectLst/>
                                      <a:latin typeface="Cambria Math" panose="02040503050406030204" pitchFamily="18" charset="0"/>
                                      <a:ea typeface="等线" panose="02010600030101010101" pitchFamily="2" charset="-122"/>
                                      <a:cs typeface="Times New Roman" panose="02020603050405020304" pitchFamily="18" charset="0"/>
                                    </a:rPr>
                                    <m:t>𝑑</m:t>
                                  </m:r>
                                </m:sup>
                              </m:sSubSup>
                            </m:e>
                          </m:d>
                        </m:e>
                      </m:eqArr>
                    </m:oMath>
                  </m:oMathPara>
                </a14:m>
                <a:endParaRPr lang="zh-CN" alt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p>
                <a:pPr lvl="1">
                  <a:lnSpc>
                    <a:spcPct val="110000"/>
                  </a:lnSpc>
                </a:pPr>
                <a:endPar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rPr>
                        </m:ctrlPr>
                      </m:sSubPr>
                      <m:e>
                        <m:acc>
                          <m:accPr>
                            <m:chr m:val="̂"/>
                            <m:ctrlPr>
                              <a:rPr lang="zh-CN" altLang="zh-CN" i="1">
                                <a:latin typeface="Cambria Math" panose="02040503050406030204" pitchFamily="18" charset="0"/>
                                <a:ea typeface="Cambria Math" panose="02040503050406030204" pitchFamily="18" charset="0"/>
                              </a:rPr>
                            </m:ctrlPr>
                          </m:accPr>
                          <m:e>
                            <m:r>
                              <a:rPr lang="en-US" altLang="zh-CN" b="1" i="1">
                                <a:latin typeface="Cambria Math" panose="02040503050406030204" pitchFamily="18" charset="0"/>
                                <a:ea typeface="等线" panose="02010600030101010101" pitchFamily="2" charset="-122"/>
                                <a:cs typeface="Times New Roman" panose="02020603050405020304" pitchFamily="18" charset="0"/>
                              </a:rPr>
                              <m:t>𝐀</m:t>
                            </m:r>
                          </m:e>
                        </m:acc>
                      </m:e>
                      <m:sub/>
                    </m:sSub>
                  </m:oMath>
                </a14:m>
                <a:r>
                  <a:rPr lang="zh-CN" altLang="en-US"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：包含自环的邻接矩阵</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a:t>
                </a:r>
                <a14:m>
                  <m:oMath xmlns:m="http://schemas.openxmlformats.org/officeDocument/2006/math">
                    <m:sSubSup>
                      <m:sSubSupPr>
                        <m:ctrlPr>
                          <a:rPr lang="zh-CN" altLang="zh-CN" i="1" smtClean="0">
                            <a:latin typeface="Cambria Math" panose="02040503050406030204" pitchFamily="18" charset="0"/>
                            <a:ea typeface="Cambria Math" panose="02040503050406030204" pitchFamily="18" charset="0"/>
                          </a:rPr>
                        </m:ctrlPr>
                      </m:sSubSupPr>
                      <m:e>
                        <m:acc>
                          <m:accPr>
                            <m:chr m:val="̂"/>
                            <m:ctrlPr>
                              <a:rPr lang="zh-CN" altLang="zh-CN" i="1">
                                <a:latin typeface="Cambria Math" panose="02040503050406030204" pitchFamily="18" charset="0"/>
                                <a:ea typeface="Cambria Math" panose="02040503050406030204" pitchFamily="18" charset="0"/>
                              </a:rPr>
                            </m:ctrlPr>
                          </m:accPr>
                          <m:e>
                            <m:r>
                              <a:rPr lang="en-US" altLang="zh-CN" b="1" i="1">
                                <a:latin typeface="Cambria Math" panose="02040503050406030204" pitchFamily="18" charset="0"/>
                                <a:ea typeface="等线" panose="02010600030101010101" pitchFamily="2" charset="-122"/>
                                <a:cs typeface="Times New Roman" panose="02020603050405020304" pitchFamily="18" charset="0"/>
                              </a:rPr>
                              <m:t>𝐃</m:t>
                            </m:r>
                          </m:e>
                        </m:acc>
                      </m:e>
                      <m:sub/>
                      <m:sup/>
                    </m:sSubSup>
                  </m:oMath>
                </a14:m>
                <a:r>
                  <a:rPr lang="zh-CN" altLang="en-US"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：邻接矩阵</a:t>
                </a:r>
                <a14:m>
                  <m:oMath xmlns:m="http://schemas.openxmlformats.org/officeDocument/2006/math">
                    <m:sSub>
                      <m:sSubPr>
                        <m:ctrlPr>
                          <a:rPr lang="en-US" altLang="zh-CN" b="1" i="1">
                            <a:solidFill>
                              <a:schemeClr val="tx1"/>
                            </a:solidFill>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ctrlPr>
                      </m:sSubPr>
                      <m:e>
                        <m:r>
                          <a:rPr lang="en-US" altLang="zh-CN" b="1" i="1">
                            <a:solidFill>
                              <a:schemeClr val="tx1"/>
                            </a:solidFill>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t>𝑨</m:t>
                        </m:r>
                      </m:e>
                      <m:sub>
                        <m:r>
                          <a:rPr lang="en-US" altLang="zh-CN" b="1" i="1">
                            <a:solidFill>
                              <a:schemeClr val="tx1"/>
                            </a:solidFill>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t>𝒔</m:t>
                        </m:r>
                      </m:sub>
                    </m:sSub>
                  </m:oMath>
                </a14:m>
                <a:r>
                  <a:rPr lang="zh-CN" altLang="en-US"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的度矩阵</a:t>
                </a:r>
                <a:endPar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得到原始时空图和扩散版本的节点嵌入</a:t>
                </a:r>
                <a:endPar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09C0BFFB-C447-54B6-57F5-346F2212F09A}"/>
                  </a:ext>
                </a:extLst>
              </p:cNvPr>
              <p:cNvSpPr txBox="1">
                <a:spLocks noRot="1" noChangeAspect="1" noMove="1" noResize="1" noEditPoints="1" noAdjustHandles="1" noChangeArrowheads="1" noChangeShapeType="1" noTextEdit="1"/>
              </p:cNvSpPr>
              <p:nvPr/>
            </p:nvSpPr>
            <p:spPr>
              <a:xfrm>
                <a:off x="4149132" y="1251834"/>
                <a:ext cx="4054560" cy="4313360"/>
              </a:xfrm>
              <a:prstGeom prst="rect">
                <a:avLst/>
              </a:prstGeom>
              <a:blipFill>
                <a:blip r:embed="rId4"/>
                <a:stretch>
                  <a:fillRect l="-1654" t="-9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D1E80D8D-4B24-6005-7F3F-BB24A2E277FD}"/>
                  </a:ext>
                </a:extLst>
              </p:cNvPr>
              <p:cNvSpPr txBox="1"/>
              <p:nvPr/>
            </p:nvSpPr>
            <p:spPr>
              <a:xfrm>
                <a:off x="7808525" y="1251834"/>
                <a:ext cx="4054560" cy="3291286"/>
              </a:xfrm>
              <a:prstGeom prst="rect">
                <a:avLst/>
              </a:prstGeom>
              <a:noFill/>
            </p:spPr>
            <p:txBody>
              <a:bodyPr wrap="square">
                <a:spAutoFit/>
              </a:bodyPr>
              <a:lstStyle/>
              <a:p>
                <a:pPr>
                  <a:lnSpc>
                    <a:spcPct val="110000"/>
                  </a:lnSpc>
                </a:pPr>
                <a:r>
                  <a:rPr lang="en-US" altLang="zh-CN" sz="20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3 </a:t>
                </a:r>
                <a:r>
                  <a:rPr lang="zh-CN" altLang="en-US" sz="20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池化生成图嵌入</a:t>
                </a:r>
                <a:endPar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14:m>
                  <m:oMathPara xmlns:m="http://schemas.openxmlformats.org/officeDocument/2006/math">
                    <m:oMathParaPr>
                      <m:jc m:val="centerGroup"/>
                    </m:oMathParaPr>
                    <m:oMath xmlns:m="http://schemas.openxmlformats.org/officeDocument/2006/math">
                      <m:sSubSup>
                        <m:sSubSup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𝐠</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m:t>
                          </m:r>
                        </m:sub>
                        <m: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𝑜</m:t>
                          </m:r>
                        </m:sup>
                      </m:sSub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𝜎</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1</m:t>
                              </m:r>
                            </m:num>
                            <m:den>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𝑛</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𝑐</m:t>
                                  </m:r>
                                </m:sub>
                              </m:sSub>
                            </m:den>
                          </m:f>
                          <m:nary>
                            <m:naryPr>
                              <m:chr m:val="∑"/>
                              <m:limLoc m:val="undOvr"/>
                              <m:grow m:val="on"/>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=1</m:t>
                              </m:r>
                            </m:sub>
                            <m:sup>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𝑛</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𝑐</m:t>
                                  </m:r>
                                </m:sub>
                              </m:sSub>
                            </m:sup>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 </m:t>
                              </m:r>
                            </m:e>
                          </m:nary>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𝐜</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𝑖</m:t>
                              </m:r>
                            </m:sub>
                            <m: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𝑜</m:t>
                              </m:r>
                            </m:sup>
                          </m:sSubSup>
                        </m:e>
                      </m:d>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lvl="1">
                  <a:lnSpc>
                    <a:spcPct val="110000"/>
                  </a:lnSpc>
                </a:pPr>
                <a14:m>
                  <m:oMathPara xmlns:m="http://schemas.openxmlformats.org/officeDocument/2006/math">
                    <m:oMathParaPr>
                      <m:jc m:val="centerGroup"/>
                    </m:oMathParaPr>
                    <m:oMath xmlns:m="http://schemas.openxmlformats.org/officeDocument/2006/math">
                      <m:sSubSup>
                        <m:sSubSup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𝐠</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m:t>
                          </m:r>
                        </m:sub>
                        <m:sup>
                          <m:r>
                            <m:rPr>
                              <m:sty m:val="p"/>
                            </m:rPr>
                            <a:rPr lang="en-US" altLang="zh-CN" i="1" kern="100">
                              <a:latin typeface="Cambria Math" panose="02040503050406030204" pitchFamily="18" charset="0"/>
                              <a:ea typeface="等线" panose="02010600030101010101" pitchFamily="2" charset="-122"/>
                              <a:cs typeface="Times New Roman" panose="02020603050405020304" pitchFamily="18" charset="0"/>
                            </a:rPr>
                            <m:t>d</m:t>
                          </m:r>
                        </m:sup>
                      </m:sSub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𝜎</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1</m:t>
                              </m:r>
                            </m:num>
                            <m:den>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𝑛</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𝑐</m:t>
                                  </m:r>
                                </m:sub>
                              </m:sSub>
                            </m:den>
                          </m:f>
                          <m:nary>
                            <m:naryPr>
                              <m:chr m:val="∑"/>
                              <m:limLoc m:val="undOvr"/>
                              <m:grow m:val="on"/>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=1</m:t>
                              </m:r>
                            </m:sub>
                            <m:sup>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𝑛</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𝑐</m:t>
                                  </m:r>
                                </m:sub>
                              </m:sSub>
                            </m:sup>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 </m:t>
                              </m:r>
                            </m:e>
                          </m:nary>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𝐜</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𝑖</m:t>
                              </m:r>
                            </m:sub>
                            <m:sup>
                              <m:r>
                                <a:rPr lang="en-US" altLang="zh-CN" sz="1800" b="0" i="1" kern="100" smtClean="0">
                                  <a:effectLst/>
                                  <a:latin typeface="Cambria Math" panose="02040503050406030204" pitchFamily="18" charset="0"/>
                                  <a:ea typeface="等线" panose="02010600030101010101" pitchFamily="2" charset="-122"/>
                                  <a:cs typeface="Times New Roman" panose="02020603050405020304" pitchFamily="18" charset="0"/>
                                </a:rPr>
                                <m:t>𝑑</m:t>
                              </m:r>
                            </m:sup>
                          </m:sSubSup>
                        </m:e>
                      </m:d>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lvl="1">
                  <a:lnSpc>
                    <a:spcPct val="110000"/>
                  </a:lnSpc>
                </a:pP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a:t>
                </a:r>
                <a:endParaRPr lang="en-US" altLang="zh-CN"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提供全局级别的监督信号</a:t>
                </a:r>
                <a:endPar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p:txBody>
          </p:sp>
        </mc:Choice>
        <mc:Fallback xmlns="">
          <p:sp>
            <p:nvSpPr>
              <p:cNvPr id="4" name="文本框 3">
                <a:extLst>
                  <a:ext uri="{FF2B5EF4-FFF2-40B4-BE49-F238E27FC236}">
                    <a16:creationId xmlns:a16="http://schemas.microsoft.com/office/drawing/2014/main" id="{D1E80D8D-4B24-6005-7F3F-BB24A2E277FD}"/>
                  </a:ext>
                </a:extLst>
              </p:cNvPr>
              <p:cNvSpPr txBox="1">
                <a:spLocks noRot="1" noChangeAspect="1" noMove="1" noResize="1" noEditPoints="1" noAdjustHandles="1" noChangeArrowheads="1" noChangeShapeType="1" noTextEdit="1"/>
              </p:cNvSpPr>
              <p:nvPr/>
            </p:nvSpPr>
            <p:spPr>
              <a:xfrm>
                <a:off x="7808525" y="1251834"/>
                <a:ext cx="4054560" cy="3291286"/>
              </a:xfrm>
              <a:prstGeom prst="rect">
                <a:avLst/>
              </a:prstGeom>
              <a:blipFill>
                <a:blip r:embed="rId5"/>
                <a:stretch>
                  <a:fillRect l="-1654" t="-12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787579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EC2D7-FE09-3662-CC49-1D4147A1D156}"/>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76AE7B36-30EB-4442-F9B9-3E581116C376}"/>
              </a:ext>
            </a:extLst>
          </p:cNvPr>
          <p:cNvGrpSpPr/>
          <p:nvPr/>
        </p:nvGrpSpPr>
        <p:grpSpPr>
          <a:xfrm>
            <a:off x="0" y="133985"/>
            <a:ext cx="984843" cy="905342"/>
            <a:chOff x="0" y="0"/>
            <a:chExt cx="1036639" cy="1676401"/>
          </a:xfrm>
        </p:grpSpPr>
        <p:sp>
          <p:nvSpPr>
            <p:cNvPr id="5" name="矩形 4">
              <a:extLst>
                <a:ext uri="{FF2B5EF4-FFF2-40B4-BE49-F238E27FC236}">
                  <a16:creationId xmlns:a16="http://schemas.microsoft.com/office/drawing/2014/main" id="{ED632810-AC2C-764A-31C6-14D986B7A73D}"/>
                </a:ext>
              </a:extLst>
            </p:cNvPr>
            <p:cNvSpPr/>
            <p:nvPr/>
          </p:nvSpPr>
          <p:spPr>
            <a:xfrm flipH="1" flipV="1">
              <a:off x="626735" y="1"/>
              <a:ext cx="409904" cy="1676400"/>
            </a:xfrm>
            <a:prstGeom prst="rect">
              <a:avLst/>
            </a:prstGeom>
            <a:solidFill>
              <a:srgbClr val="2D84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Times New Roman" panose="02020603050405020304" pitchFamily="18" charset="0"/>
                <a:ea typeface="宋体" panose="02010600030101010101" pitchFamily="2" charset="-122"/>
                <a:cs typeface="+mn-ea"/>
                <a:sym typeface="Times New Roman" panose="02020603050405020304" pitchFamily="18" charset="0"/>
              </a:endParaRPr>
            </a:p>
          </p:txBody>
        </p:sp>
        <p:sp>
          <p:nvSpPr>
            <p:cNvPr id="6" name="矩形 5">
              <a:extLst>
                <a:ext uri="{FF2B5EF4-FFF2-40B4-BE49-F238E27FC236}">
                  <a16:creationId xmlns:a16="http://schemas.microsoft.com/office/drawing/2014/main" id="{0C0CBE05-D71C-272C-D324-C034D80BE7C8}"/>
                </a:ext>
              </a:extLst>
            </p:cNvPr>
            <p:cNvSpPr/>
            <p:nvPr/>
          </p:nvSpPr>
          <p:spPr>
            <a:xfrm flipH="1" flipV="1">
              <a:off x="0" y="0"/>
              <a:ext cx="409905" cy="167639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Times New Roman" panose="02020603050405020304" pitchFamily="18" charset="0"/>
                <a:ea typeface="宋体" panose="02010600030101010101" pitchFamily="2" charset="-122"/>
                <a:cs typeface="+mn-ea"/>
                <a:sym typeface="Times New Roman" panose="02020603050405020304" pitchFamily="18" charset="0"/>
              </a:endParaRPr>
            </a:p>
          </p:txBody>
        </p:sp>
      </p:grpSp>
      <p:sp>
        <p:nvSpPr>
          <p:cNvPr id="8" name="文本框 7">
            <a:extLst>
              <a:ext uri="{FF2B5EF4-FFF2-40B4-BE49-F238E27FC236}">
                <a16:creationId xmlns:a16="http://schemas.microsoft.com/office/drawing/2014/main" id="{CBA27115-9D83-9FD4-24C1-EFEB164C1953}"/>
              </a:ext>
            </a:extLst>
          </p:cNvPr>
          <p:cNvSpPr txBox="1"/>
          <p:nvPr/>
        </p:nvSpPr>
        <p:spPr>
          <a:xfrm>
            <a:off x="1190839" y="285770"/>
            <a:ext cx="9971147" cy="584775"/>
          </a:xfrm>
          <a:prstGeom prst="rect">
            <a:avLst/>
          </a:prstGeom>
          <a:noFill/>
        </p:spPr>
        <p:txBody>
          <a:bodyPr wrap="square" rtlCol="0">
            <a:spAutoFit/>
          </a:bodyPr>
          <a:lstStyle>
            <a:defPPr>
              <a:defRPr lang="zh-CN"/>
            </a:defPPr>
            <a:lvl1pPr>
              <a:defRPr sz="3200" b="1">
                <a:solidFill>
                  <a:srgbClr val="C00000"/>
                </a:solidFill>
                <a:latin typeface="黑体" panose="02010609060101010101" charset="-122"/>
                <a:ea typeface="黑体" panose="02010609060101010101" charset="-122"/>
              </a:defRPr>
            </a:lvl1pPr>
          </a:lstStyle>
          <a:p>
            <a:r>
              <a:rPr lang="en-US" altLang="zh-CN" dirty="0">
                <a:solidFill>
                  <a:schemeClr val="tx1"/>
                </a:solidFill>
                <a:latin typeface="Times New Roman" panose="02020603050405020304" pitchFamily="18" charset="0"/>
                <a:ea typeface="宋体" panose="02010600030101010101" pitchFamily="2" charset="-122"/>
                <a:sym typeface="Times New Roman" panose="02020603050405020304" pitchFamily="18" charset="0"/>
              </a:rPr>
              <a:t>3.3  </a:t>
            </a:r>
            <a:r>
              <a:rPr lang="zh-CN" altLang="en-US" dirty="0">
                <a:solidFill>
                  <a:schemeClr val="tx1"/>
                </a:solidFill>
                <a:latin typeface="Times New Roman" panose="02020603050405020304" pitchFamily="18" charset="0"/>
                <a:ea typeface="宋体" panose="02010600030101010101" pitchFamily="2" charset="-122"/>
                <a:sym typeface="Times New Roman" panose="02020603050405020304" pitchFamily="18" charset="0"/>
              </a:rPr>
              <a:t>用无监督图表示学习 学习时间和空间嵌入</a:t>
            </a:r>
            <a:endParaRPr lang="en-US" altLang="zh-CN" dirty="0">
              <a:solidFill>
                <a:schemeClr val="tx1"/>
              </a:solidFill>
              <a:latin typeface="Times New Roman" panose="02020603050405020304" pitchFamily="18" charset="0"/>
              <a:ea typeface="宋体" panose="02010600030101010101" pitchFamily="2"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4BE965AE-8D23-9C64-8C9F-C2B741BF849B}"/>
                  </a:ext>
                </a:extLst>
              </p:cNvPr>
              <p:cNvSpPr txBox="1"/>
              <p:nvPr/>
            </p:nvSpPr>
            <p:spPr>
              <a:xfrm>
                <a:off x="706684" y="1272320"/>
                <a:ext cx="9072017" cy="4009431"/>
              </a:xfrm>
              <a:prstGeom prst="rect">
                <a:avLst/>
              </a:prstGeom>
              <a:noFill/>
            </p:spPr>
            <p:txBody>
              <a:bodyPr wrap="square">
                <a:spAutoFit/>
              </a:bodyPr>
              <a:lstStyle/>
              <a:p>
                <a:pPr>
                  <a:lnSpc>
                    <a:spcPct val="110000"/>
                  </a:lnSpc>
                </a:pPr>
                <a:r>
                  <a:rPr lang="en-US" altLang="zh-CN" sz="20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4 infomax</a:t>
                </a:r>
                <a:r>
                  <a:rPr lang="zh-CN" altLang="en-US" sz="20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最大化图的节点嵌入和图嵌入的互信息来优化</a:t>
                </a:r>
                <a:endPar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14:m>
                  <m:oMathPara xmlns:m="http://schemas.openxmlformats.org/officeDocument/2006/math">
                    <m:oMathParaPr>
                      <m:jc m:val="centerGroup"/>
                    </m:oMathParaPr>
                    <m:oMath xmlns:m="http://schemas.openxmlformats.org/officeDocument/2006/math">
                      <m:sSub>
                        <m:sSub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ℒ</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𝑠𝑝𝑎𝑡𝑖𝑎𝑙</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1</m:t>
                          </m:r>
                        </m:num>
                        <m:den>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𝑛</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𝑐</m:t>
                              </m:r>
                            </m:sub>
                          </m:sSub>
                        </m:den>
                      </m:f>
                      <m:nary>
                        <m:naryPr>
                          <m:chr m:val="∑"/>
                          <m:limLoc m:val="undOvr"/>
                          <m:grow m:val="on"/>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𝑖</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=1</m:t>
                          </m:r>
                        </m:sub>
                        <m:sup>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𝑛</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𝑐</m:t>
                              </m:r>
                            </m:sub>
                          </m:sSub>
                        </m:sup>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 </m:t>
                          </m:r>
                        </m:e>
                      </m:nary>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𝒟</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𝐜</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𝑖</m:t>
                                  </m:r>
                                </m:sub>
                                <m: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𝑜</m:t>
                                  </m:r>
                                </m:sup>
                              </m:sSub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𝐠</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m:t>
                                  </m:r>
                                </m:sub>
                                <m: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𝑑</m:t>
                                  </m:r>
                                </m:sup>
                              </m:sSubSup>
                            </m:e>
                          </m:d>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𝒟</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𝐜</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𝑖</m:t>
                                  </m:r>
                                </m:sub>
                                <m: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𝑑</m:t>
                                  </m:r>
                                </m:sup>
                              </m:sSub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𝐠</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m:t>
                                  </m:r>
                                </m:sub>
                                <m: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𝑜</m:t>
                                  </m:r>
                                </m:sup>
                              </m:sSubSup>
                            </m:e>
                          </m:d>
                        </m:e>
                      </m:d>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lvl="1">
                  <a:lnSpc>
                    <a:spcPct val="110000"/>
                  </a:lnSpc>
                </a:pPr>
                <a:endPar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a:t>
                </a:r>
                <a14:m>
                  <m:oMath xmlns:m="http://schemas.openxmlformats.org/officeDocument/2006/math">
                    <m:r>
                      <a:rPr lang="en-US" altLang="zh-CN" i="1" kern="100">
                        <a:latin typeface="Cambria Math" panose="02040503050406030204" pitchFamily="18" charset="0"/>
                        <a:ea typeface="等线" panose="02010600030101010101" pitchFamily="2" charset="-122"/>
                        <a:cs typeface="Times New Roman" panose="02020603050405020304" pitchFamily="18" charset="0"/>
                      </a:rPr>
                      <m:t>𝒟</m:t>
                    </m:r>
                    <m:r>
                      <a:rPr lang="en-US" altLang="zh-CN" i="1" kern="100">
                        <a:latin typeface="Cambria Math" panose="02040503050406030204" pitchFamily="18" charset="0"/>
                        <a:ea typeface="等线" panose="02010600030101010101" pitchFamily="2" charset="-122"/>
                        <a:cs typeface="Times New Roman" panose="02020603050405020304" pitchFamily="18" charset="0"/>
                      </a:rPr>
                      <m:t> </m:t>
                    </m:r>
                  </m:oMath>
                </a14:m>
                <a:r>
                  <a:rPr lang="zh-CN" altLang="en-US"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：基于</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Jensen-Shannon</a:t>
                </a:r>
                <a:r>
                  <a:rPr lang="zh-CN" altLang="en-US"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精度的噪声对比型目标建模判别：</a:t>
                </a:r>
                <a:endPar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a:t>
                </a:r>
              </a:p>
              <a:p>
                <a:pPr lvl="1">
                  <a:lnSpc>
                    <a:spcPct val="110000"/>
                  </a:lnSpc>
                </a:pPr>
                <a14:m>
                  <m:oMathPara xmlns:m="http://schemas.openxmlformats.org/officeDocument/2006/math">
                    <m:oMathParaPr>
                      <m:jc m:val="centerGroup"/>
                    </m:oMathParaPr>
                    <m:oMath xmlns:m="http://schemas.openxmlformats.org/officeDocument/2006/math">
                      <m:eqArr>
                        <m:eqArr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𝒟</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𝐜</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𝑖</m:t>
                                  </m:r>
                                </m:sub>
                                <m: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𝑜</m:t>
                                  </m:r>
                                </m:sup>
                              </m:sSub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𝐠</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m:t>
                                  </m:r>
                                </m:sub>
                                <m: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𝑑</m:t>
                                  </m:r>
                                </m:sup>
                              </m:sSubSup>
                            </m:e>
                          </m:d>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&amp;=</m:t>
                          </m:r>
                          <m:r>
                            <m:rPr>
                              <m:sty m:val="p"/>
                            </m:rPr>
                            <a:rPr lang="en-US" altLang="zh-CN" sz="1800" kern="100">
                              <a:effectLst/>
                              <a:latin typeface="Cambria Math" panose="02040503050406030204" pitchFamily="18" charset="0"/>
                              <a:ea typeface="等线" panose="02010600030101010101" pitchFamily="2" charset="-122"/>
                              <a:cs typeface="Times New Roman" panose="02020603050405020304" pitchFamily="18" charset="0"/>
                            </a:rPr>
                            <m:t>log</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𝑓</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𝜑</m:t>
                                  </m:r>
                                </m:sub>
                              </m:sSub>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𝐜</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𝑖</m:t>
                                      </m:r>
                                    </m:sub>
                                    <m: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𝑜</m:t>
                                      </m:r>
                                    </m:sup>
                                  </m:sSub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𝐠</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m:t>
                                      </m:r>
                                    </m:sub>
                                    <m: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𝑑</m:t>
                                      </m:r>
                                    </m:sup>
                                  </m:sSubSup>
                                </m:e>
                              </m:d>
                            </m:e>
                          </m:d>
                        </m:e>
                        <m:e>
                          <m:r>
                            <a:rPr lang="en-US" altLang="zh-CN" sz="1800" i="1" kern="100" smtClean="0">
                              <a:effectLst/>
                              <a:latin typeface="Cambria Math" panose="02040503050406030204" pitchFamily="18" charset="0"/>
                              <a:ea typeface="等线" panose="02010600030101010101" pitchFamily="2" charset="-122"/>
                              <a:cs typeface="Times New Roman" panose="02020603050405020304" pitchFamily="18" charset="0"/>
                            </a:rPr>
                            <m:t>&amp;</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m:rPr>
                              <m:sty m:val="p"/>
                            </m:rPr>
                            <a:rPr lang="en-US" altLang="zh-CN" sz="1800" kern="100">
                              <a:effectLst/>
                              <a:latin typeface="Cambria Math" panose="02040503050406030204" pitchFamily="18" charset="0"/>
                              <a:ea typeface="等线" panose="02010600030101010101" pitchFamily="2" charset="-122"/>
                              <a:cs typeface="Times New Roman" panose="02020603050405020304" pitchFamily="18" charset="0"/>
                            </a:rPr>
                            <m:t>log</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1−</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𝑓</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𝜑</m:t>
                                  </m:r>
                                </m:sub>
                              </m:sSub>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acc>
                                        <m:accPr>
                                          <m: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𝐜</m:t>
                                          </m:r>
                                        </m:e>
                                      </m:acc>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𝑖</m:t>
                                      </m:r>
                                    </m:sub>
                                    <m: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𝑜</m:t>
                                      </m:r>
                                    </m:sup>
                                  </m:sSub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𝐠</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𝑠</m:t>
                                      </m:r>
                                    </m:sub>
                                    <m:sup>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𝑑</m:t>
                                      </m:r>
                                    </m:sup>
                                  </m:sSubSup>
                                </m:e>
                              </m:d>
                            </m:e>
                          </m:d>
                        </m:e>
                      </m:eqArr>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lvl="1">
                  <a:lnSpc>
                    <a:spcPct val="110000"/>
                  </a:lnSpc>
                </a:pP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a:t>
                </a: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r>
                  <a:rPr lang="zh-CN" altLang="en-US" sz="1800" dirty="0">
                    <a:latin typeface="宋体" panose="02010600030101010101" pitchFamily="2" charset="-122"/>
                    <a:ea typeface="宋体" panose="02010600030101010101" pitchFamily="2" charset="-122"/>
                  </a:rPr>
                  <a:t>通过最小化目标函数，将其在原始空间图和扩散空间图中对应节点嵌入相加；得到信号塔的空间嵌入；时间嵌入得到的过程相同</a:t>
                </a:r>
                <a:endParaRPr lang="en-US" altLang="zh-CN" sz="1800" dirty="0">
                  <a:latin typeface="宋体" panose="02010600030101010101" pitchFamily="2" charset="-122"/>
                  <a:ea typeface="宋体" panose="02010600030101010101" pitchFamily="2" charset="-122"/>
                </a:endParaRPr>
              </a:p>
            </p:txBody>
          </p:sp>
        </mc:Choice>
        <mc:Fallback xmlns="">
          <p:sp>
            <p:nvSpPr>
              <p:cNvPr id="3" name="文本框 2">
                <a:extLst>
                  <a:ext uri="{FF2B5EF4-FFF2-40B4-BE49-F238E27FC236}">
                    <a16:creationId xmlns:a16="http://schemas.microsoft.com/office/drawing/2014/main" id="{4BE965AE-8D23-9C64-8C9F-C2B741BF849B}"/>
                  </a:ext>
                </a:extLst>
              </p:cNvPr>
              <p:cNvSpPr txBox="1">
                <a:spLocks noRot="1" noChangeAspect="1" noMove="1" noResize="1" noEditPoints="1" noAdjustHandles="1" noChangeArrowheads="1" noChangeShapeType="1" noTextEdit="1"/>
              </p:cNvSpPr>
              <p:nvPr/>
            </p:nvSpPr>
            <p:spPr>
              <a:xfrm>
                <a:off x="706684" y="1272320"/>
                <a:ext cx="9072017" cy="4009431"/>
              </a:xfrm>
              <a:prstGeom prst="rect">
                <a:avLst/>
              </a:prstGeom>
              <a:blipFill>
                <a:blip r:embed="rId3"/>
                <a:stretch>
                  <a:fillRect l="-739" t="-1218" b="-15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38771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F4039-B341-1AB5-3456-5BC1B38C3BFB}"/>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32D42CEC-E2EB-5A3B-3AD5-32BEE84E0E19}"/>
              </a:ext>
            </a:extLst>
          </p:cNvPr>
          <p:cNvGrpSpPr/>
          <p:nvPr/>
        </p:nvGrpSpPr>
        <p:grpSpPr>
          <a:xfrm>
            <a:off x="0" y="133985"/>
            <a:ext cx="984843" cy="905342"/>
            <a:chOff x="0" y="0"/>
            <a:chExt cx="1036639" cy="1676401"/>
          </a:xfrm>
        </p:grpSpPr>
        <p:sp>
          <p:nvSpPr>
            <p:cNvPr id="5" name="矩形 4">
              <a:extLst>
                <a:ext uri="{FF2B5EF4-FFF2-40B4-BE49-F238E27FC236}">
                  <a16:creationId xmlns:a16="http://schemas.microsoft.com/office/drawing/2014/main" id="{333165F0-BEDE-5F3F-5E2A-2085E47997F9}"/>
                </a:ext>
              </a:extLst>
            </p:cNvPr>
            <p:cNvSpPr/>
            <p:nvPr/>
          </p:nvSpPr>
          <p:spPr>
            <a:xfrm flipH="1" flipV="1">
              <a:off x="626735" y="1"/>
              <a:ext cx="409904" cy="1676400"/>
            </a:xfrm>
            <a:prstGeom prst="rect">
              <a:avLst/>
            </a:prstGeom>
            <a:solidFill>
              <a:srgbClr val="2D84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Times New Roman" panose="02020603050405020304" pitchFamily="18" charset="0"/>
                <a:ea typeface="宋体" panose="02010600030101010101" pitchFamily="2" charset="-122"/>
                <a:cs typeface="+mn-ea"/>
                <a:sym typeface="Times New Roman" panose="02020603050405020304" pitchFamily="18" charset="0"/>
              </a:endParaRPr>
            </a:p>
          </p:txBody>
        </p:sp>
        <p:sp>
          <p:nvSpPr>
            <p:cNvPr id="6" name="矩形 5">
              <a:extLst>
                <a:ext uri="{FF2B5EF4-FFF2-40B4-BE49-F238E27FC236}">
                  <a16:creationId xmlns:a16="http://schemas.microsoft.com/office/drawing/2014/main" id="{E48E58D3-6092-EF59-1840-1155F86CED59}"/>
                </a:ext>
              </a:extLst>
            </p:cNvPr>
            <p:cNvSpPr/>
            <p:nvPr/>
          </p:nvSpPr>
          <p:spPr>
            <a:xfrm flipH="1" flipV="1">
              <a:off x="0" y="0"/>
              <a:ext cx="409905" cy="167639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Times New Roman" panose="02020603050405020304" pitchFamily="18" charset="0"/>
                <a:ea typeface="宋体" panose="02010600030101010101" pitchFamily="2" charset="-122"/>
                <a:cs typeface="+mn-ea"/>
                <a:sym typeface="Times New Roman" panose="02020603050405020304" pitchFamily="18" charset="0"/>
              </a:endParaRPr>
            </a:p>
          </p:txBody>
        </p:sp>
      </p:grpSp>
      <p:sp>
        <p:nvSpPr>
          <p:cNvPr id="8" name="文本框 7">
            <a:extLst>
              <a:ext uri="{FF2B5EF4-FFF2-40B4-BE49-F238E27FC236}">
                <a16:creationId xmlns:a16="http://schemas.microsoft.com/office/drawing/2014/main" id="{EDA8920C-222B-1D87-76B8-500D60804F37}"/>
              </a:ext>
            </a:extLst>
          </p:cNvPr>
          <p:cNvSpPr txBox="1"/>
          <p:nvPr/>
        </p:nvSpPr>
        <p:spPr>
          <a:xfrm>
            <a:off x="1190839" y="285770"/>
            <a:ext cx="9971147" cy="584775"/>
          </a:xfrm>
          <a:prstGeom prst="rect">
            <a:avLst/>
          </a:prstGeom>
          <a:noFill/>
        </p:spPr>
        <p:txBody>
          <a:bodyPr wrap="square" rtlCol="0">
            <a:spAutoFit/>
          </a:bodyPr>
          <a:lstStyle>
            <a:defPPr>
              <a:defRPr lang="zh-CN"/>
            </a:defPPr>
            <a:lvl1pPr>
              <a:defRPr sz="3200" b="1">
                <a:solidFill>
                  <a:srgbClr val="C00000"/>
                </a:solidFill>
                <a:latin typeface="黑体" panose="02010609060101010101" charset="-122"/>
                <a:ea typeface="黑体" panose="02010609060101010101" charset="-122"/>
              </a:defRPr>
            </a:lvl1pPr>
          </a:lstStyle>
          <a:p>
            <a:r>
              <a:rPr lang="en-US" altLang="zh-CN" dirty="0">
                <a:solidFill>
                  <a:schemeClr val="tx1"/>
                </a:solidFill>
                <a:latin typeface="Times New Roman" panose="02020603050405020304" pitchFamily="18" charset="0"/>
                <a:ea typeface="宋体" panose="02010600030101010101" pitchFamily="2" charset="-122"/>
                <a:sym typeface="Times New Roman" panose="02020603050405020304" pitchFamily="18" charset="0"/>
              </a:rPr>
              <a:t>3.3  </a:t>
            </a:r>
            <a:r>
              <a:rPr lang="zh-CN" altLang="en-US" dirty="0">
                <a:solidFill>
                  <a:schemeClr val="tx1"/>
                </a:solidFill>
                <a:latin typeface="Times New Roman" panose="02020603050405020304" pitchFamily="18" charset="0"/>
                <a:ea typeface="宋体" panose="02010600030101010101" pitchFamily="2" charset="-122"/>
                <a:sym typeface="Times New Roman" panose="02020603050405020304" pitchFamily="18" charset="0"/>
              </a:rPr>
              <a:t>将信号塔嵌入映射到区域嵌入</a:t>
            </a:r>
            <a:endParaRPr lang="en-US" altLang="zh-CN" dirty="0">
              <a:solidFill>
                <a:schemeClr val="tx1"/>
              </a:solidFill>
              <a:latin typeface="Times New Roman" panose="02020603050405020304" pitchFamily="18" charset="0"/>
              <a:ea typeface="宋体" panose="02010600030101010101" pitchFamily="2" charset="-122"/>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12F542D5-A2E3-7022-3CDE-68A53DBB5605}"/>
                  </a:ext>
                </a:extLst>
              </p:cNvPr>
              <p:cNvSpPr txBox="1"/>
              <p:nvPr/>
            </p:nvSpPr>
            <p:spPr>
              <a:xfrm>
                <a:off x="706684" y="1272320"/>
                <a:ext cx="9072017" cy="3695499"/>
              </a:xfrm>
              <a:prstGeom prst="rect">
                <a:avLst/>
              </a:prstGeom>
              <a:noFill/>
            </p:spPr>
            <p:txBody>
              <a:bodyPr wrap="square">
                <a:spAutoFit/>
              </a:bodyPr>
              <a:lstStyle/>
              <a:p>
                <a:pPr>
                  <a:lnSpc>
                    <a:spcPct val="110000"/>
                  </a:lnSpc>
                </a:pPr>
                <a:r>
                  <a:rPr lang="zh-CN" altLang="en-US" sz="20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使用</a:t>
                </a:r>
                <a:r>
                  <a:rPr lang="en-US" altLang="zh-CN" sz="20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Voronoi</a:t>
                </a:r>
                <a:r>
                  <a:rPr lang="zh-CN" altLang="en-US" sz="20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图划定每个信号塔的服务区域</a:t>
                </a:r>
                <a:r>
                  <a:rPr lang="en-US" altLang="zh-CN" sz="20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(Zhang et.al 2021)</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lvl="1">
                  <a:lnSpc>
                    <a:spcPct val="110000"/>
                  </a:lnSpc>
                </a:pP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区域嵌入定义为</a:t>
                </a:r>
                <a:r>
                  <a:rPr lang="en-US" altLang="zh-CN"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Voronoi</a:t>
                </a: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多边形在空间上与该区域相交的信号塔嵌入的面积加权求和</a:t>
                </a:r>
                <a:r>
                  <a:rPr lang="en-US" altLang="zh-CN"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a:t>
                </a: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14:m>
                  <m:oMathPara xmlns:m="http://schemas.openxmlformats.org/officeDocument/2006/math">
                    <m:oMathParaPr>
                      <m:jc m:val="centerGroup"/>
                    </m:oMathParaPr>
                    <m:oMath xmlns:m="http://schemas.openxmlformats.org/officeDocument/2006/math">
                      <m:sSub>
                        <m:sSub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𝐫</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1</m:t>
                          </m:r>
                        </m:num>
                        <m:den>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𝑎</m:t>
                              </m:r>
                            </m:e>
                            <m:sub>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𝑟</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sub>
                          </m:sSub>
                        </m:den>
                      </m:f>
                      <m:nary>
                        <m:naryPr>
                          <m:chr m:val="∑"/>
                          <m:limLoc m:val="undOvr"/>
                          <m:grow m:val="on"/>
                          <m:supHide m:val="on"/>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𝑗</m:t>
                          </m:r>
                        </m:sub>
                        <m:sup/>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 </m:t>
                          </m:r>
                        </m:e>
                      </m:nary>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𝑎</m:t>
                          </m:r>
                        </m:e>
                        <m:sub>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𝑟</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𝑐</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𝑗</m:t>
                              </m:r>
                            </m:sub>
                          </m:sSub>
                        </m:sub>
                      </m:sSub>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等线" panose="02010600030101010101" pitchFamily="2" charset="-122"/>
                              <a:cs typeface="Times New Roman" panose="02020603050405020304" pitchFamily="18" charset="0"/>
                            </a:rPr>
                            <m:t>𝐜</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𝑗</m:t>
                          </m:r>
                        </m:sub>
                      </m:sSub>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lvl="1">
                  <a:lnSpc>
                    <a:spcPct val="110000"/>
                  </a:lnSpc>
                </a:pPr>
                <a:endParaRPr lang="en-US" altLang="zh-CN" dirty="0">
                  <a:latin typeface="黑体" panose="02010609060101010101" pitchFamily="49" charset="-122"/>
                  <a:ea typeface="黑体" panose="02010609060101010101" pitchFamily="49" charset="-122"/>
                </a:endParaRPr>
              </a:p>
              <a:p>
                <a:pPr lvl="1">
                  <a:lnSpc>
                    <a:spcPct val="110000"/>
                  </a:lnSpc>
                </a:pPr>
                <a:r>
                  <a:rPr lang="en-US" altLang="zh-CN" sz="1800" dirty="0">
                    <a:latin typeface="黑体" panose="02010609060101010101" pitchFamily="49" charset="-122"/>
                    <a:ea typeface="黑体" panose="02010609060101010101" pitchFamily="49" charset="-122"/>
                  </a:rPr>
                  <a:t>			  </a:t>
                </a:r>
                <a14:m>
                  <m:oMath xmlns:m="http://schemas.openxmlformats.org/officeDocument/2006/math">
                    <m:sSub>
                      <m:sSubPr>
                        <m:ctrlPr>
                          <a:rPr lang="en-US" altLang="zh-CN" sz="1800" b="0" i="1" smtClean="0">
                            <a:latin typeface="Cambria Math" panose="02040503050406030204" pitchFamily="18" charset="0"/>
                            <a:ea typeface="黑体" panose="02010609060101010101" pitchFamily="49" charset="-122"/>
                          </a:rPr>
                        </m:ctrlPr>
                      </m:sSubPr>
                      <m:e>
                        <m:r>
                          <a:rPr lang="en-US" altLang="zh-CN" sz="1800" b="0" i="1" smtClean="0">
                            <a:latin typeface="Cambria Math" panose="02040503050406030204" pitchFamily="18" charset="0"/>
                            <a:ea typeface="黑体" panose="02010609060101010101" pitchFamily="49" charset="-122"/>
                          </a:rPr>
                          <m:t>𝑎</m:t>
                        </m:r>
                      </m:e>
                      <m:sub>
                        <m:sSub>
                          <m:sSubPr>
                            <m:ctrlPr>
                              <a:rPr lang="en-US" altLang="zh-CN" sz="1800" b="0" i="1" smtClean="0">
                                <a:latin typeface="Cambria Math" panose="02040503050406030204" pitchFamily="18" charset="0"/>
                                <a:ea typeface="黑体" panose="02010609060101010101" pitchFamily="49" charset="-122"/>
                              </a:rPr>
                            </m:ctrlPr>
                          </m:sSubPr>
                          <m:e>
                            <m:r>
                              <a:rPr lang="en-US" altLang="zh-CN" sz="1800" b="0" i="1" smtClean="0">
                                <a:latin typeface="Cambria Math" panose="02040503050406030204" pitchFamily="18" charset="0"/>
                                <a:ea typeface="黑体" panose="02010609060101010101" pitchFamily="49" charset="-122"/>
                              </a:rPr>
                              <m:t>𝑟</m:t>
                            </m:r>
                          </m:e>
                          <m:sub>
                            <m:r>
                              <a:rPr lang="en-US" altLang="zh-CN" sz="1800" b="0" i="1" smtClean="0">
                                <a:latin typeface="Cambria Math" panose="02040503050406030204" pitchFamily="18" charset="0"/>
                                <a:ea typeface="黑体" panose="02010609060101010101" pitchFamily="49" charset="-122"/>
                              </a:rPr>
                              <m:t>𝑖</m:t>
                            </m:r>
                          </m:sub>
                        </m:sSub>
                      </m:sub>
                    </m:sSub>
                    <m:r>
                      <a:rPr lang="zh-CN" altLang="en-US" i="1">
                        <a:latin typeface="Cambria Math" panose="02040503050406030204" pitchFamily="18" charset="0"/>
                        <a:ea typeface="黑体" panose="02010609060101010101" pitchFamily="49" charset="-122"/>
                      </a:rPr>
                      <m:t>：</m:t>
                    </m:r>
                  </m:oMath>
                </a14:m>
                <a:r>
                  <a:rPr lang="zh-CN" altLang="en-US" dirty="0">
                    <a:latin typeface="黑体" panose="02010609060101010101" pitchFamily="49" charset="-122"/>
                    <a:ea typeface="黑体" panose="02010609060101010101" pitchFamily="49" charset="-122"/>
                  </a:rPr>
                  <a:t>区域的面积</a:t>
                </a:r>
                <a:endParaRPr lang="en-US" altLang="zh-CN" dirty="0">
                  <a:latin typeface="黑体" panose="02010609060101010101" pitchFamily="49" charset="-122"/>
                  <a:ea typeface="黑体" panose="02010609060101010101" pitchFamily="49" charset="-122"/>
                </a:endParaRPr>
              </a:p>
              <a:p>
                <a:pPr lvl="1">
                  <a:lnSpc>
                    <a:spcPct val="110000"/>
                  </a:lnSpc>
                </a:pPr>
                <a:r>
                  <a:rPr lang="en-US" altLang="zh-CN" sz="1800" dirty="0">
                    <a:latin typeface="黑体" panose="02010609060101010101" pitchFamily="49" charset="-122"/>
                    <a:ea typeface="黑体" panose="02010609060101010101" pitchFamily="49" charset="-122"/>
                  </a:rPr>
                  <a:t>		         </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𝑎</m:t>
                        </m:r>
                      </m:e>
                      <m:sub>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𝑟</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𝑐</m:t>
                            </m:r>
                          </m:e>
                          <m:sub>
                            <m:r>
                              <a:rPr lang="en-US" altLang="zh-CN" sz="1800" i="1" kern="100">
                                <a:effectLst/>
                                <a:latin typeface="Cambria Math" panose="02040503050406030204" pitchFamily="18" charset="0"/>
                                <a:ea typeface="等线" panose="02010600030101010101" pitchFamily="2" charset="-122"/>
                                <a:cs typeface="Times New Roman" panose="02020603050405020304" pitchFamily="18" charset="0"/>
                              </a:rPr>
                              <m:t>𝑗</m:t>
                            </m:r>
                          </m:sub>
                        </m:sSub>
                      </m:sub>
                    </m:sSub>
                  </m:oMath>
                </a14:m>
                <a:r>
                  <a:rPr lang="zh-CN" altLang="en-US" sz="1800" dirty="0">
                    <a:latin typeface="黑体" panose="02010609060101010101" pitchFamily="49" charset="-122"/>
                    <a:ea typeface="黑体" panose="02010609060101010101" pitchFamily="49" charset="-122"/>
                  </a:rPr>
                  <a:t>：区域与信号塔所在</a:t>
                </a:r>
                <a:r>
                  <a:rPr lang="en-US" altLang="zh-CN" sz="1800" dirty="0">
                    <a:latin typeface="黑体" panose="02010609060101010101" pitchFamily="49" charset="-122"/>
                    <a:ea typeface="黑体" panose="02010609060101010101" pitchFamily="49" charset="-122"/>
                  </a:rPr>
                  <a:t>Voronoi</a:t>
                </a:r>
                <a:r>
                  <a:rPr lang="zh-CN" altLang="en-US" sz="1800" dirty="0">
                    <a:latin typeface="黑体" panose="02010609060101010101" pitchFamily="49" charset="-122"/>
                    <a:ea typeface="黑体" panose="02010609060101010101" pitchFamily="49" charset="-122"/>
                  </a:rPr>
                  <a:t>多边形的面积</a:t>
                </a:r>
                <a:endParaRPr lang="en-US" altLang="zh-CN" sz="1800" dirty="0">
                  <a:latin typeface="黑体" panose="02010609060101010101" pitchFamily="49" charset="-122"/>
                  <a:ea typeface="黑体" panose="02010609060101010101" pitchFamily="49" charset="-122"/>
                </a:endParaRPr>
              </a:p>
              <a:p>
                <a:pPr lvl="1">
                  <a:lnSpc>
                    <a:spcPct val="110000"/>
                  </a:lnSpc>
                </a:pPr>
                <a:r>
                  <a:rPr lang="en-US" altLang="zh-CN" dirty="0">
                    <a:latin typeface="黑体" panose="02010609060101010101" pitchFamily="49" charset="-122"/>
                    <a:ea typeface="黑体" panose="02010609060101010101" pitchFamily="49" charset="-122"/>
                  </a:rPr>
                  <a:t>			   </a:t>
                </a:r>
                <a:r>
                  <a:rPr lang="zh-CN" altLang="zh-CN" sz="1800" kern="100" dirty="0">
                    <a:effectLst/>
                    <a:ea typeface="Cambria Math" panose="02040503050406030204" pitchFamily="18" charset="0"/>
                    <a:cs typeface="Times New Roman" panose="02020603050405020304" pitchFamily="18" charset="0"/>
                  </a:rPr>
                  <a:t> </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0" i="1" kern="100">
                            <a:effectLst/>
                            <a:latin typeface="Cambria Math" panose="02040503050406030204" pitchFamily="18" charset="0"/>
                            <a:ea typeface="等线" panose="02010600030101010101" pitchFamily="2" charset="-122"/>
                            <a:cs typeface="Times New Roman" panose="02020603050405020304" pitchFamily="18" charset="0"/>
                          </a:rPr>
                          <m:t>𝑐</m:t>
                        </m:r>
                      </m:e>
                      <m:sub>
                        <m:r>
                          <a:rPr lang="en-US" altLang="zh-CN" sz="1800" b="0" i="1" kern="100">
                            <a:effectLst/>
                            <a:latin typeface="Cambria Math" panose="02040503050406030204" pitchFamily="18" charset="0"/>
                            <a:ea typeface="等线" panose="02010600030101010101" pitchFamily="2" charset="-122"/>
                            <a:cs typeface="Times New Roman" panose="02020603050405020304" pitchFamily="18" charset="0"/>
                          </a:rPr>
                          <m:t>𝑗</m:t>
                        </m:r>
                      </m:sub>
                    </m:sSub>
                  </m:oMath>
                </a14:m>
                <a:r>
                  <a:rPr lang="zh-CN" altLang="en-US" sz="1800"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信号塔嵌入</a:t>
                </a:r>
                <a:endParaRPr lang="en-US" altLang="zh-CN" sz="1800" dirty="0">
                  <a:latin typeface="黑体" panose="02010609060101010101" pitchFamily="49" charset="-122"/>
                  <a:ea typeface="黑体" panose="02010609060101010101" pitchFamily="49" charset="-122"/>
                </a:endParaRPr>
              </a:p>
              <a:p>
                <a:pPr lvl="1">
                  <a:lnSpc>
                    <a:spcPct val="110000"/>
                  </a:lnSpc>
                </a:pPr>
                <a:endParaRPr lang="en-US" altLang="zh-CN" dirty="0">
                  <a:latin typeface="黑体" panose="02010609060101010101" pitchFamily="49" charset="-122"/>
                  <a:ea typeface="黑体" panose="02010609060101010101" pitchFamily="49" charset="-122"/>
                </a:endParaRPr>
              </a:p>
              <a:p>
                <a:pPr lvl="1">
                  <a:lnSpc>
                    <a:spcPct val="110000"/>
                  </a:lnSpc>
                </a:pPr>
                <a:endParaRPr lang="en-US" altLang="zh-CN" sz="1800" dirty="0">
                  <a:latin typeface="黑体" panose="02010609060101010101" pitchFamily="49" charset="-122"/>
                  <a:ea typeface="黑体" panose="02010609060101010101" pitchFamily="49" charset="-122"/>
                </a:endParaRPr>
              </a:p>
            </p:txBody>
          </p:sp>
        </mc:Choice>
        <mc:Fallback xmlns="">
          <p:sp>
            <p:nvSpPr>
              <p:cNvPr id="3" name="文本框 2">
                <a:extLst>
                  <a:ext uri="{FF2B5EF4-FFF2-40B4-BE49-F238E27FC236}">
                    <a16:creationId xmlns:a16="http://schemas.microsoft.com/office/drawing/2014/main" id="{12F542D5-A2E3-7022-3CDE-68A53DBB5605}"/>
                  </a:ext>
                </a:extLst>
              </p:cNvPr>
              <p:cNvSpPr txBox="1">
                <a:spLocks noRot="1" noChangeAspect="1" noMove="1" noResize="1" noEditPoints="1" noAdjustHandles="1" noChangeArrowheads="1" noChangeShapeType="1" noTextEdit="1"/>
              </p:cNvSpPr>
              <p:nvPr/>
            </p:nvSpPr>
            <p:spPr>
              <a:xfrm>
                <a:off x="706684" y="1272320"/>
                <a:ext cx="9072017" cy="3695499"/>
              </a:xfrm>
              <a:prstGeom prst="rect">
                <a:avLst/>
              </a:prstGeom>
              <a:blipFill>
                <a:blip r:embed="rId3"/>
                <a:stretch>
                  <a:fillRect l="-739" t="-1320" r="-67"/>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BED1E21B-C1FD-809F-254D-0B0FAB07DE68}"/>
              </a:ext>
            </a:extLst>
          </p:cNvPr>
          <p:cNvPicPr>
            <a:picLocks noChangeAspect="1"/>
          </p:cNvPicPr>
          <p:nvPr/>
        </p:nvPicPr>
        <p:blipFill>
          <a:blip r:embed="rId4"/>
          <a:stretch>
            <a:fillRect/>
          </a:stretch>
        </p:blipFill>
        <p:spPr>
          <a:xfrm>
            <a:off x="7692150" y="4319624"/>
            <a:ext cx="4173102" cy="2099939"/>
          </a:xfrm>
          <a:prstGeom prst="rect">
            <a:avLst/>
          </a:prstGeom>
        </p:spPr>
      </p:pic>
      <p:pic>
        <p:nvPicPr>
          <p:cNvPr id="10" name="图片 9">
            <a:extLst>
              <a:ext uri="{FF2B5EF4-FFF2-40B4-BE49-F238E27FC236}">
                <a16:creationId xmlns:a16="http://schemas.microsoft.com/office/drawing/2014/main" id="{B08A3E6E-FDA3-9DC9-C63C-FB09DD9578C2}"/>
              </a:ext>
            </a:extLst>
          </p:cNvPr>
          <p:cNvPicPr>
            <a:picLocks noChangeAspect="1"/>
          </p:cNvPicPr>
          <p:nvPr/>
        </p:nvPicPr>
        <p:blipFill>
          <a:blip r:embed="rId5"/>
          <a:stretch>
            <a:fillRect/>
          </a:stretch>
        </p:blipFill>
        <p:spPr>
          <a:xfrm>
            <a:off x="1009944" y="1981782"/>
            <a:ext cx="2345727" cy="2553928"/>
          </a:xfrm>
          <a:prstGeom prst="rect">
            <a:avLst/>
          </a:prstGeom>
        </p:spPr>
      </p:pic>
    </p:spTree>
    <p:extLst>
      <p:ext uri="{BB962C8B-B14F-4D97-AF65-F5344CB8AC3E}">
        <p14:creationId xmlns:p14="http://schemas.microsoft.com/office/powerpoint/2010/main" val="4156215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784145" y="1"/>
            <a:ext cx="409903" cy="2249212"/>
          </a:xfrm>
          <a:prstGeom prst="rect">
            <a:avLst/>
          </a:prstGeom>
          <a:solidFill>
            <a:srgbClr val="2D84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Times New Roman" panose="02020603050405020304" pitchFamily="18" charset="0"/>
              <a:ea typeface="宋体" panose="02010600030101010101" pitchFamily="2" charset="-122"/>
              <a:cs typeface="+mn-ea"/>
              <a:sym typeface="Times New Roman" panose="02020603050405020304" pitchFamily="18" charset="0"/>
            </a:endParaRPr>
          </a:p>
        </p:txBody>
      </p:sp>
      <p:sp>
        <p:nvSpPr>
          <p:cNvPr id="12" name="矩形 11"/>
          <p:cNvSpPr/>
          <p:nvPr/>
        </p:nvSpPr>
        <p:spPr>
          <a:xfrm>
            <a:off x="9603951" y="0"/>
            <a:ext cx="409903" cy="224921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Times New Roman" panose="02020603050405020304" pitchFamily="18" charset="0"/>
              <a:ea typeface="宋体" panose="02010600030101010101" pitchFamily="2" charset="-122"/>
              <a:cs typeface="+mn-ea"/>
              <a:sym typeface="Times New Roman" panose="02020603050405020304" pitchFamily="18" charset="0"/>
            </a:endParaRPr>
          </a:p>
        </p:txBody>
      </p:sp>
      <p:sp>
        <p:nvSpPr>
          <p:cNvPr id="16" name="矩形 15"/>
          <p:cNvSpPr/>
          <p:nvPr/>
        </p:nvSpPr>
        <p:spPr>
          <a:xfrm>
            <a:off x="8784145" y="3929308"/>
            <a:ext cx="409903" cy="2931465"/>
          </a:xfrm>
          <a:prstGeom prst="rect">
            <a:avLst/>
          </a:prstGeom>
          <a:solidFill>
            <a:srgbClr val="2D84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Times New Roman" panose="02020603050405020304" pitchFamily="18" charset="0"/>
              <a:ea typeface="宋体" panose="02010600030101010101" pitchFamily="2" charset="-122"/>
              <a:cs typeface="+mn-ea"/>
              <a:sym typeface="Times New Roman" panose="02020603050405020304" pitchFamily="18" charset="0"/>
            </a:endParaRPr>
          </a:p>
        </p:txBody>
      </p:sp>
      <p:sp>
        <p:nvSpPr>
          <p:cNvPr id="17" name="矩形 16"/>
          <p:cNvSpPr/>
          <p:nvPr/>
        </p:nvSpPr>
        <p:spPr>
          <a:xfrm>
            <a:off x="9603951" y="3929308"/>
            <a:ext cx="409903" cy="29314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Times New Roman" panose="02020603050405020304" pitchFamily="18" charset="0"/>
              <a:ea typeface="宋体" panose="02010600030101010101" pitchFamily="2" charset="-122"/>
              <a:cs typeface="+mn-ea"/>
              <a:sym typeface="Times New Roman" panose="02020603050405020304" pitchFamily="18" charset="0"/>
            </a:endParaRPr>
          </a:p>
        </p:txBody>
      </p:sp>
      <p:sp>
        <p:nvSpPr>
          <p:cNvPr id="7" name="文本框 6"/>
          <p:cNvSpPr txBox="1"/>
          <p:nvPr/>
        </p:nvSpPr>
        <p:spPr>
          <a:xfrm>
            <a:off x="-148730" y="2667082"/>
            <a:ext cx="12340730" cy="646331"/>
          </a:xfrm>
          <a:prstGeom prst="rect">
            <a:avLst/>
          </a:prstGeom>
          <a:noFill/>
        </p:spPr>
        <p:txBody>
          <a:bodyPr wrap="square" rtlCol="0">
            <a:spAutoFit/>
            <a:scene3d>
              <a:camera prst="orthographicFront"/>
              <a:lightRig rig="threePt" dir="t"/>
            </a:scene3d>
            <a:sp3d contourW="12700"/>
          </a:bodyPr>
          <a:lstStyle/>
          <a:p>
            <a:pPr algn="ctr"/>
            <a:r>
              <a:rPr lang="en-US" altLang="zh-CN" sz="3600"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4</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Experiment</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p:txBody>
      </p:sp>
    </p:spTree>
    <p:extLst>
      <p:ext uri="{BB962C8B-B14F-4D97-AF65-F5344CB8AC3E}">
        <p14:creationId xmlns:p14="http://schemas.microsoft.com/office/powerpoint/2010/main" val="1138476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133985"/>
            <a:ext cx="984843" cy="905342"/>
            <a:chOff x="0" y="0"/>
            <a:chExt cx="1036639" cy="1676401"/>
          </a:xfrm>
        </p:grpSpPr>
        <p:sp>
          <p:nvSpPr>
            <p:cNvPr id="5" name="矩形 4"/>
            <p:cNvSpPr/>
            <p:nvPr/>
          </p:nvSpPr>
          <p:spPr>
            <a:xfrm flipH="1" flipV="1">
              <a:off x="626735" y="1"/>
              <a:ext cx="409904" cy="1676400"/>
            </a:xfrm>
            <a:prstGeom prst="rect">
              <a:avLst/>
            </a:prstGeom>
            <a:solidFill>
              <a:srgbClr val="2D84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Times New Roman" panose="02020603050405020304" pitchFamily="18" charset="0"/>
                <a:ea typeface="宋体" panose="02010600030101010101" pitchFamily="2" charset="-122"/>
                <a:cs typeface="+mn-ea"/>
                <a:sym typeface="Times New Roman" panose="02020603050405020304" pitchFamily="18" charset="0"/>
              </a:endParaRPr>
            </a:p>
          </p:txBody>
        </p:sp>
        <p:sp>
          <p:nvSpPr>
            <p:cNvPr id="6" name="矩形 5"/>
            <p:cNvSpPr/>
            <p:nvPr/>
          </p:nvSpPr>
          <p:spPr>
            <a:xfrm flipH="1" flipV="1">
              <a:off x="0" y="0"/>
              <a:ext cx="409905" cy="167639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Times New Roman" panose="02020603050405020304" pitchFamily="18" charset="0"/>
                <a:ea typeface="宋体" panose="02010600030101010101" pitchFamily="2" charset="-122"/>
                <a:cs typeface="+mn-ea"/>
                <a:sym typeface="Times New Roman" panose="02020603050405020304" pitchFamily="18" charset="0"/>
              </a:endParaRPr>
            </a:p>
          </p:txBody>
        </p:sp>
      </p:grpSp>
      <p:sp>
        <p:nvSpPr>
          <p:cNvPr id="8" name="文本框 7"/>
          <p:cNvSpPr txBox="1"/>
          <p:nvPr/>
        </p:nvSpPr>
        <p:spPr>
          <a:xfrm>
            <a:off x="1190839" y="285770"/>
            <a:ext cx="9971147" cy="584775"/>
          </a:xfrm>
          <a:prstGeom prst="rect">
            <a:avLst/>
          </a:prstGeom>
          <a:noFill/>
        </p:spPr>
        <p:txBody>
          <a:bodyPr wrap="square" rtlCol="0">
            <a:spAutoFit/>
          </a:bodyPr>
          <a:lstStyle>
            <a:defPPr>
              <a:defRPr lang="zh-CN"/>
            </a:defPPr>
            <a:lvl1pPr>
              <a:defRPr sz="3200" b="1">
                <a:solidFill>
                  <a:srgbClr val="C00000"/>
                </a:solidFill>
                <a:latin typeface="黑体" panose="02010609060101010101" charset="-122"/>
                <a:ea typeface="黑体" panose="02010609060101010101" charset="-122"/>
              </a:defRPr>
            </a:lvl1pPr>
          </a:lstStyle>
          <a:p>
            <a:r>
              <a:rPr lang="en-US" altLang="zh-CN" dirty="0">
                <a:solidFill>
                  <a:schemeClr val="tx1"/>
                </a:solidFill>
                <a:latin typeface="Times New Roman" panose="02020603050405020304" pitchFamily="18" charset="0"/>
                <a:ea typeface="宋体" panose="02010600030101010101" pitchFamily="2" charset="-122"/>
                <a:sym typeface="Times New Roman" panose="02020603050405020304" pitchFamily="18" charset="0"/>
              </a:rPr>
              <a:t>4.1  </a:t>
            </a:r>
            <a:r>
              <a:rPr lang="zh-CN" altLang="en-US" dirty="0">
                <a:solidFill>
                  <a:schemeClr val="tx1"/>
                </a:solidFill>
                <a:latin typeface="Times New Roman" panose="02020603050405020304" pitchFamily="18" charset="0"/>
                <a:ea typeface="宋体" panose="02010600030101010101" pitchFamily="2" charset="-122"/>
                <a:sym typeface="Times New Roman" panose="02020603050405020304" pitchFamily="18" charset="0"/>
              </a:rPr>
              <a:t>基线模型</a:t>
            </a:r>
          </a:p>
        </p:txBody>
      </p:sp>
      <p:sp>
        <p:nvSpPr>
          <p:cNvPr id="4" name="文本框 3">
            <a:extLst>
              <a:ext uri="{FF2B5EF4-FFF2-40B4-BE49-F238E27FC236}">
                <a16:creationId xmlns:a16="http://schemas.microsoft.com/office/drawing/2014/main" id="{A6B7CC07-584C-07AB-B9E5-69FB2D513953}"/>
              </a:ext>
            </a:extLst>
          </p:cNvPr>
          <p:cNvSpPr txBox="1"/>
          <p:nvPr/>
        </p:nvSpPr>
        <p:spPr>
          <a:xfrm>
            <a:off x="-129091" y="1224300"/>
            <a:ext cx="5931780" cy="1307730"/>
          </a:xfrm>
          <a:prstGeom prst="rect">
            <a:avLst/>
          </a:prstGeom>
          <a:noFill/>
        </p:spPr>
        <p:txBody>
          <a:bodyPr wrap="square">
            <a:spAutoFit/>
          </a:bodyPr>
          <a:lstStyle/>
          <a:p>
            <a:pPr marL="914400" lvl="1" indent="-457200">
              <a:lnSpc>
                <a:spcPct val="110000"/>
              </a:lnSpc>
              <a:buFont typeface="Wingdings" panose="05000000000000000000" pitchFamily="2" charset="2"/>
              <a:buChar char="Ø"/>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Traj2Vec(Zhang et al. 2021)</a:t>
            </a:r>
            <a:r>
              <a:rPr lang="zh-CN" altLang="en-US" sz="20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marL="800100" lvl="1" indent="-342900">
              <a:lnSpc>
                <a:spcPct val="110000"/>
              </a:lnSpc>
              <a:buFont typeface="Arial" panose="020B0604020202020204" pitchFamily="34" charset="0"/>
              <a:buChar char="•"/>
            </a:pPr>
            <a:r>
              <a:rPr lang="zh-CN" altLang="en-US"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rPr>
              <a:t>本质上用于学习区域嵌入的</a:t>
            </a:r>
            <a:r>
              <a:rPr lang="en-US" altLang="zh-CN"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rPr>
              <a:t>Skip-Gram</a:t>
            </a:r>
            <a:r>
              <a:rPr lang="zh-CN" altLang="en-US"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rPr>
              <a:t>模型</a:t>
            </a:r>
            <a:endParaRPr lang="en-US" altLang="zh-CN"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endParaRPr>
          </a:p>
          <a:p>
            <a:pPr marL="800100" lvl="1" indent="-342900">
              <a:lnSpc>
                <a:spcPct val="110000"/>
              </a:lnSpc>
              <a:buFont typeface="Arial" panose="020B0604020202020204" pitchFamily="34" charset="0"/>
              <a:buChar char="•"/>
            </a:pPr>
            <a:r>
              <a:rPr lang="zh-CN" altLang="en-US" b="1" dirty="0">
                <a:solidFill>
                  <a:srgbClr val="2D84A9"/>
                </a:solidFill>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rPr>
              <a:t>相当于只是用</a:t>
            </a:r>
            <a:r>
              <a:rPr lang="en-US" altLang="zh-CN" b="1" dirty="0">
                <a:solidFill>
                  <a:srgbClr val="2D84A9"/>
                </a:solidFill>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rPr>
              <a:t>MTE</a:t>
            </a:r>
            <a:r>
              <a:rPr lang="zh-CN" altLang="en-US" b="1" dirty="0">
                <a:solidFill>
                  <a:srgbClr val="2D84A9"/>
                </a:solidFill>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rPr>
              <a:t>迁移视图生成区域嵌入</a:t>
            </a:r>
            <a:endParaRPr lang="en-US" altLang="zh-CN" b="1" dirty="0">
              <a:solidFill>
                <a:srgbClr val="2D84A9"/>
              </a:solidFill>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endParaRPr>
          </a:p>
          <a:p>
            <a:pPr marL="800100" lvl="1" indent="-342900">
              <a:lnSpc>
                <a:spcPct val="110000"/>
              </a:lnSpc>
              <a:buFont typeface="+mj-lt"/>
              <a:buAutoNum type="arabicPeriod"/>
            </a:pPr>
            <a:endParaRPr lang="en-US" altLang="zh-CN"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endParaRPr>
          </a:p>
        </p:txBody>
      </p:sp>
      <p:sp>
        <p:nvSpPr>
          <p:cNvPr id="9" name="文本框 8">
            <a:extLst>
              <a:ext uri="{FF2B5EF4-FFF2-40B4-BE49-F238E27FC236}">
                <a16:creationId xmlns:a16="http://schemas.microsoft.com/office/drawing/2014/main" id="{2CBDB001-BC3E-CAE3-CA36-5F35F965D8FA}"/>
              </a:ext>
            </a:extLst>
          </p:cNvPr>
          <p:cNvSpPr txBox="1"/>
          <p:nvPr/>
        </p:nvSpPr>
        <p:spPr>
          <a:xfrm>
            <a:off x="-129091" y="2366404"/>
            <a:ext cx="5931780" cy="1917128"/>
          </a:xfrm>
          <a:prstGeom prst="rect">
            <a:avLst/>
          </a:prstGeom>
          <a:noFill/>
        </p:spPr>
        <p:txBody>
          <a:bodyPr wrap="square">
            <a:spAutoFit/>
          </a:bodyPr>
          <a:lstStyle/>
          <a:p>
            <a:pPr marL="914400" lvl="1" indent="-457200">
              <a:lnSpc>
                <a:spcPct val="110000"/>
              </a:lnSpc>
              <a:buFont typeface="Wingdings" panose="05000000000000000000" pitchFamily="2" charset="2"/>
              <a:buChar char="Ø"/>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MNE(Zhang et al. 2018)</a:t>
            </a:r>
            <a:r>
              <a:rPr lang="zh-CN" altLang="en-US" sz="20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marL="800100" lvl="1" indent="-342900">
              <a:lnSpc>
                <a:spcPct val="110000"/>
              </a:lnSpc>
              <a:buFont typeface="Arial" panose="020B0604020202020204" pitchFamily="34" charset="0"/>
              <a:buChar char="•"/>
            </a:pPr>
            <a:r>
              <a:rPr lang="zh-CN" altLang="en-US"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rPr>
              <a:t>将三个视图视为多路图，即由三种类型的边连接的节点</a:t>
            </a:r>
            <a:endParaRPr lang="en-US" altLang="zh-CN"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endParaRPr>
          </a:p>
          <a:p>
            <a:pPr marL="800100" lvl="1" indent="-342900">
              <a:lnSpc>
                <a:spcPct val="110000"/>
              </a:lnSpc>
              <a:buFont typeface="Arial" panose="020B0604020202020204" pitchFamily="34" charset="0"/>
              <a:buChar char="•"/>
            </a:pPr>
            <a:r>
              <a:rPr lang="zh-CN" altLang="en-US" b="1" dirty="0">
                <a:solidFill>
                  <a:srgbClr val="2D84A9"/>
                </a:solidFill>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rPr>
              <a:t>迁移视图中的边是基于信号塔之间的迁移频率构建</a:t>
            </a:r>
            <a:endParaRPr lang="en-US" altLang="zh-CN" b="1" dirty="0">
              <a:solidFill>
                <a:srgbClr val="2D84A9"/>
              </a:solidFill>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endParaRPr>
          </a:p>
          <a:p>
            <a:pPr marL="800100" lvl="1" indent="-342900">
              <a:lnSpc>
                <a:spcPct val="110000"/>
              </a:lnSpc>
              <a:buFont typeface="+mj-lt"/>
              <a:buAutoNum type="arabicPeriod"/>
            </a:pPr>
            <a:endParaRPr lang="en-US" altLang="zh-CN"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endParaRPr>
          </a:p>
        </p:txBody>
      </p:sp>
      <p:sp>
        <p:nvSpPr>
          <p:cNvPr id="10" name="文本框 9">
            <a:extLst>
              <a:ext uri="{FF2B5EF4-FFF2-40B4-BE49-F238E27FC236}">
                <a16:creationId xmlns:a16="http://schemas.microsoft.com/office/drawing/2014/main" id="{D49EDF17-A314-3924-BB99-6D8424D5EC17}"/>
              </a:ext>
            </a:extLst>
          </p:cNvPr>
          <p:cNvSpPr txBox="1"/>
          <p:nvPr/>
        </p:nvSpPr>
        <p:spPr>
          <a:xfrm>
            <a:off x="-129091" y="4132452"/>
            <a:ext cx="5931780" cy="1307730"/>
          </a:xfrm>
          <a:prstGeom prst="rect">
            <a:avLst/>
          </a:prstGeom>
          <a:noFill/>
        </p:spPr>
        <p:txBody>
          <a:bodyPr wrap="square">
            <a:spAutoFit/>
          </a:bodyPr>
          <a:lstStyle/>
          <a:p>
            <a:pPr marL="914400" lvl="1" indent="-457200">
              <a:lnSpc>
                <a:spcPct val="110000"/>
              </a:lnSpc>
              <a:buFont typeface="Wingdings" panose="05000000000000000000" pitchFamily="2" charset="2"/>
              <a:buChar char="Ø"/>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HDGE(Wang and</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Li. 2017)</a:t>
            </a:r>
            <a:r>
              <a:rPr lang="zh-CN" altLang="en-US" sz="20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marL="800100" lvl="1" indent="-342900">
              <a:lnSpc>
                <a:spcPct val="110000"/>
              </a:lnSpc>
              <a:buFont typeface="Arial" panose="020B0604020202020204" pitchFamily="34" charset="0"/>
              <a:buChar char="•"/>
            </a:pPr>
            <a:r>
              <a:rPr lang="zh-CN" altLang="en-US"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rPr>
              <a:t>构建信号塔的流图和空间图</a:t>
            </a:r>
            <a:endParaRPr lang="en-US" altLang="zh-CN"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endParaRPr>
          </a:p>
          <a:p>
            <a:pPr marL="800100" lvl="1" indent="-342900">
              <a:lnSpc>
                <a:spcPct val="110000"/>
              </a:lnSpc>
              <a:buFont typeface="Arial" panose="020B0604020202020204" pitchFamily="34" charset="0"/>
              <a:buChar char="•"/>
            </a:pPr>
            <a:r>
              <a:rPr lang="zh-CN" altLang="en-US" b="1" dirty="0">
                <a:solidFill>
                  <a:srgbClr val="2D84A9"/>
                </a:solidFill>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rPr>
              <a:t>不考虑时间图</a:t>
            </a:r>
            <a:endParaRPr lang="en-US" altLang="zh-CN" b="1" dirty="0">
              <a:solidFill>
                <a:srgbClr val="2D84A9"/>
              </a:solidFill>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endParaRPr>
          </a:p>
          <a:p>
            <a:pPr marL="800100" lvl="1" indent="-342900">
              <a:lnSpc>
                <a:spcPct val="110000"/>
              </a:lnSpc>
              <a:buFont typeface="+mj-lt"/>
              <a:buAutoNum type="arabicPeriod"/>
            </a:pPr>
            <a:endParaRPr lang="en-US" altLang="zh-CN"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endParaRPr>
          </a:p>
        </p:txBody>
      </p:sp>
      <p:sp>
        <p:nvSpPr>
          <p:cNvPr id="11" name="文本框 10">
            <a:extLst>
              <a:ext uri="{FF2B5EF4-FFF2-40B4-BE49-F238E27FC236}">
                <a16:creationId xmlns:a16="http://schemas.microsoft.com/office/drawing/2014/main" id="{494A47A8-2460-EFAA-9C12-3863F9F5F153}"/>
              </a:ext>
            </a:extLst>
          </p:cNvPr>
          <p:cNvSpPr txBox="1"/>
          <p:nvPr/>
        </p:nvSpPr>
        <p:spPr>
          <a:xfrm>
            <a:off x="-129091" y="5416284"/>
            <a:ext cx="5931780" cy="1307730"/>
          </a:xfrm>
          <a:prstGeom prst="rect">
            <a:avLst/>
          </a:prstGeom>
          <a:noFill/>
        </p:spPr>
        <p:txBody>
          <a:bodyPr wrap="square">
            <a:spAutoFit/>
          </a:bodyPr>
          <a:lstStyle/>
          <a:p>
            <a:pPr marL="914400" lvl="1" indent="-457200">
              <a:lnSpc>
                <a:spcPct val="110000"/>
              </a:lnSpc>
              <a:buFont typeface="Wingdings" panose="05000000000000000000" pitchFamily="2" charset="2"/>
              <a:buChar char="Ø"/>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HIER(Shimizu, Yabe, and </a:t>
            </a:r>
            <a:r>
              <a:rPr lang="en-US" altLang="zh-CN" sz="2000" b="1" dirty="0" err="1">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Tsubouchi</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2020)</a:t>
            </a:r>
            <a:r>
              <a:rPr lang="zh-CN" altLang="en-US" sz="20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marL="800100" lvl="1" indent="-342900">
              <a:lnSpc>
                <a:spcPct val="110000"/>
              </a:lnSpc>
              <a:buFont typeface="Arial" panose="020B0604020202020204" pitchFamily="34" charset="0"/>
              <a:buChar char="•"/>
            </a:pPr>
            <a:r>
              <a:rPr lang="zh-CN" altLang="en-US"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rPr>
              <a:t>使用</a:t>
            </a:r>
            <a:r>
              <a:rPr lang="en-US" altLang="zh-CN"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rPr>
              <a:t>LSTM</a:t>
            </a:r>
            <a:r>
              <a:rPr lang="zh-CN" altLang="en-US"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rPr>
              <a:t>和下一个位置预测训练来学习区域嵌入</a:t>
            </a:r>
            <a:endParaRPr lang="en-US" altLang="zh-CN"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endParaRPr>
          </a:p>
          <a:p>
            <a:pPr marL="800100" lvl="1" indent="-342900">
              <a:lnSpc>
                <a:spcPct val="110000"/>
              </a:lnSpc>
              <a:buFont typeface="Arial" panose="020B0604020202020204" pitchFamily="34" charset="0"/>
              <a:buChar char="•"/>
            </a:pPr>
            <a:r>
              <a:rPr lang="zh-CN" altLang="en-US" b="1" dirty="0">
                <a:solidFill>
                  <a:srgbClr val="2D84A9"/>
                </a:solidFill>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rPr>
              <a:t>使用信号塔直接访问次数作为输入特征来学习时间模式</a:t>
            </a:r>
            <a:endParaRPr lang="en-US" altLang="zh-CN" b="1" dirty="0">
              <a:solidFill>
                <a:srgbClr val="2D84A9"/>
              </a:solidFill>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endParaRPr>
          </a:p>
        </p:txBody>
      </p:sp>
      <p:sp>
        <p:nvSpPr>
          <p:cNvPr id="13" name="文本框 12">
            <a:extLst>
              <a:ext uri="{FF2B5EF4-FFF2-40B4-BE49-F238E27FC236}">
                <a16:creationId xmlns:a16="http://schemas.microsoft.com/office/drawing/2014/main" id="{46B63E0F-C920-CE84-51FE-11C1AF7B896F}"/>
              </a:ext>
            </a:extLst>
          </p:cNvPr>
          <p:cNvSpPr txBox="1"/>
          <p:nvPr/>
        </p:nvSpPr>
        <p:spPr>
          <a:xfrm>
            <a:off x="5802689" y="1999324"/>
            <a:ext cx="5931780" cy="1612429"/>
          </a:xfrm>
          <a:prstGeom prst="rect">
            <a:avLst/>
          </a:prstGeom>
          <a:noFill/>
        </p:spPr>
        <p:txBody>
          <a:bodyPr wrap="square">
            <a:spAutoFit/>
          </a:bodyPr>
          <a:lstStyle/>
          <a:p>
            <a:pPr marL="914400" lvl="1" indent="-457200">
              <a:lnSpc>
                <a:spcPct val="110000"/>
              </a:lnSpc>
              <a:buFont typeface="Wingdings" panose="05000000000000000000" pitchFamily="2" charset="2"/>
              <a:buChar char="Ø"/>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SK-3views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marL="800100" lvl="1" indent="-342900">
              <a:lnSpc>
                <a:spcPct val="110000"/>
              </a:lnSpc>
              <a:buFont typeface="Arial" panose="020B0604020202020204" pitchFamily="34" charset="0"/>
              <a:buChar char="•"/>
            </a:pPr>
            <a:r>
              <a:rPr lang="zh-CN" altLang="en-US"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rPr>
              <a:t>使用</a:t>
            </a:r>
            <a:r>
              <a:rPr lang="en-US" altLang="zh-CN"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rPr>
              <a:t>Skip-Gram</a:t>
            </a:r>
            <a:r>
              <a:rPr lang="zh-CN" altLang="en-US"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rPr>
              <a:t>分别学习三种视图的嵌入</a:t>
            </a:r>
            <a:endParaRPr lang="en-US" altLang="zh-CN"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endParaRPr>
          </a:p>
          <a:p>
            <a:pPr marL="800100" lvl="1" indent="-342900">
              <a:lnSpc>
                <a:spcPct val="110000"/>
              </a:lnSpc>
              <a:buFont typeface="Arial" panose="020B0604020202020204" pitchFamily="34" charset="0"/>
              <a:buChar char="•"/>
            </a:pPr>
            <a:r>
              <a:rPr lang="zh-CN" altLang="en-US"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rPr>
              <a:t>最后将三个视图的嵌入连接起来形成区域嵌入</a:t>
            </a:r>
            <a:endParaRPr lang="en-US" altLang="zh-CN"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endParaRPr>
          </a:p>
          <a:p>
            <a:pPr marL="800100" lvl="1" indent="-342900">
              <a:lnSpc>
                <a:spcPct val="110000"/>
              </a:lnSpc>
              <a:buFont typeface="+mj-lt"/>
              <a:buAutoNum type="arabicPeriod"/>
            </a:pPr>
            <a:endParaRPr lang="en-US" altLang="zh-CN"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endParaRPr>
          </a:p>
        </p:txBody>
      </p:sp>
      <p:sp>
        <p:nvSpPr>
          <p:cNvPr id="14" name="文本框 13">
            <a:extLst>
              <a:ext uri="{FF2B5EF4-FFF2-40B4-BE49-F238E27FC236}">
                <a16:creationId xmlns:a16="http://schemas.microsoft.com/office/drawing/2014/main" id="{C652BD02-B96B-7BF4-ECE7-CD6B8DC79C4B}"/>
              </a:ext>
            </a:extLst>
          </p:cNvPr>
          <p:cNvSpPr txBox="1"/>
          <p:nvPr/>
        </p:nvSpPr>
        <p:spPr>
          <a:xfrm>
            <a:off x="5802689" y="3495183"/>
            <a:ext cx="5931780" cy="1003031"/>
          </a:xfrm>
          <a:prstGeom prst="rect">
            <a:avLst/>
          </a:prstGeom>
          <a:noFill/>
        </p:spPr>
        <p:txBody>
          <a:bodyPr wrap="square">
            <a:spAutoFit/>
          </a:bodyPr>
          <a:lstStyle/>
          <a:p>
            <a:pPr marL="914400" lvl="1" indent="-457200">
              <a:lnSpc>
                <a:spcPct val="110000"/>
              </a:lnSpc>
              <a:buFont typeface="Wingdings" panose="05000000000000000000" pitchFamily="2" charset="2"/>
              <a:buChar char="Ø"/>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Graph-3views</a:t>
            </a:r>
            <a:r>
              <a:rPr lang="zh-CN" altLang="en-US" sz="20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marL="800100" lvl="1" indent="-342900">
              <a:lnSpc>
                <a:spcPct val="110000"/>
              </a:lnSpc>
              <a:buFont typeface="Arial" panose="020B0604020202020204" pitchFamily="34" charset="0"/>
              <a:buChar char="•"/>
            </a:pPr>
            <a:r>
              <a:rPr lang="zh-CN" altLang="en-US"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rPr>
              <a:t>使用图表示学习模型</a:t>
            </a:r>
            <a:r>
              <a:rPr lang="en-US" altLang="zh-CN"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rPr>
              <a:t>MVGRL</a:t>
            </a:r>
            <a:r>
              <a:rPr lang="zh-CN" altLang="en-US"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rPr>
              <a:t>代替</a:t>
            </a:r>
            <a:r>
              <a:rPr lang="en-US" altLang="zh-CN"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rPr>
              <a:t>MTE</a:t>
            </a:r>
            <a:r>
              <a:rPr lang="zh-CN" altLang="en-US"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rPr>
              <a:t>中的</a:t>
            </a:r>
            <a:r>
              <a:rPr lang="en-US" altLang="zh-CN"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rPr>
              <a:t>Skip-Gram</a:t>
            </a:r>
            <a:endParaRPr lang="en-US" altLang="zh-CN" b="1" dirty="0">
              <a:solidFill>
                <a:srgbClr val="2D84A9"/>
              </a:solidFill>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endParaRPr>
          </a:p>
          <a:p>
            <a:pPr marL="800100" lvl="1" indent="-342900">
              <a:lnSpc>
                <a:spcPct val="110000"/>
              </a:lnSpc>
              <a:buFont typeface="+mj-lt"/>
              <a:buAutoNum type="arabicPeriod"/>
            </a:pPr>
            <a:endParaRPr lang="en-US" altLang="zh-CN"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endParaRPr>
          </a:p>
        </p:txBody>
      </p:sp>
    </p:spTree>
    <p:extLst>
      <p:ext uri="{BB962C8B-B14F-4D97-AF65-F5344CB8AC3E}">
        <p14:creationId xmlns:p14="http://schemas.microsoft.com/office/powerpoint/2010/main" val="793868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7ED23-7E4F-0E96-1881-EF78963923F3}"/>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B327C082-3056-072E-8C46-AD082E56DEAB}"/>
              </a:ext>
            </a:extLst>
          </p:cNvPr>
          <p:cNvGrpSpPr/>
          <p:nvPr/>
        </p:nvGrpSpPr>
        <p:grpSpPr>
          <a:xfrm>
            <a:off x="0" y="133985"/>
            <a:ext cx="984843" cy="905342"/>
            <a:chOff x="0" y="0"/>
            <a:chExt cx="1036639" cy="1676401"/>
          </a:xfrm>
        </p:grpSpPr>
        <p:sp>
          <p:nvSpPr>
            <p:cNvPr id="5" name="矩形 4">
              <a:extLst>
                <a:ext uri="{FF2B5EF4-FFF2-40B4-BE49-F238E27FC236}">
                  <a16:creationId xmlns:a16="http://schemas.microsoft.com/office/drawing/2014/main" id="{665DD4E8-9DE1-C614-1005-0C0832BE897E}"/>
                </a:ext>
              </a:extLst>
            </p:cNvPr>
            <p:cNvSpPr/>
            <p:nvPr/>
          </p:nvSpPr>
          <p:spPr>
            <a:xfrm flipH="1" flipV="1">
              <a:off x="626735" y="1"/>
              <a:ext cx="409904" cy="1676400"/>
            </a:xfrm>
            <a:prstGeom prst="rect">
              <a:avLst/>
            </a:prstGeom>
            <a:solidFill>
              <a:srgbClr val="2D84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Times New Roman" panose="02020603050405020304" pitchFamily="18" charset="0"/>
                <a:ea typeface="宋体" panose="02010600030101010101" pitchFamily="2" charset="-122"/>
                <a:cs typeface="+mn-ea"/>
                <a:sym typeface="Times New Roman" panose="02020603050405020304" pitchFamily="18" charset="0"/>
              </a:endParaRPr>
            </a:p>
          </p:txBody>
        </p:sp>
        <p:sp>
          <p:nvSpPr>
            <p:cNvPr id="6" name="矩形 5">
              <a:extLst>
                <a:ext uri="{FF2B5EF4-FFF2-40B4-BE49-F238E27FC236}">
                  <a16:creationId xmlns:a16="http://schemas.microsoft.com/office/drawing/2014/main" id="{661DF036-461A-1954-E32E-17F5A7B99363}"/>
                </a:ext>
              </a:extLst>
            </p:cNvPr>
            <p:cNvSpPr/>
            <p:nvPr/>
          </p:nvSpPr>
          <p:spPr>
            <a:xfrm flipH="1" flipV="1">
              <a:off x="0" y="0"/>
              <a:ext cx="409905" cy="167639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Times New Roman" panose="02020603050405020304" pitchFamily="18" charset="0"/>
                <a:ea typeface="宋体" panose="02010600030101010101" pitchFamily="2" charset="-122"/>
                <a:cs typeface="+mn-ea"/>
                <a:sym typeface="Times New Roman" panose="02020603050405020304" pitchFamily="18" charset="0"/>
              </a:endParaRPr>
            </a:p>
          </p:txBody>
        </p:sp>
      </p:grpSp>
      <p:sp>
        <p:nvSpPr>
          <p:cNvPr id="8" name="文本框 7">
            <a:extLst>
              <a:ext uri="{FF2B5EF4-FFF2-40B4-BE49-F238E27FC236}">
                <a16:creationId xmlns:a16="http://schemas.microsoft.com/office/drawing/2014/main" id="{2899C14C-6092-8EC6-E589-DEBD9A1F2E94}"/>
              </a:ext>
            </a:extLst>
          </p:cNvPr>
          <p:cNvSpPr txBox="1"/>
          <p:nvPr/>
        </p:nvSpPr>
        <p:spPr>
          <a:xfrm>
            <a:off x="1190839" y="285770"/>
            <a:ext cx="9971147" cy="584775"/>
          </a:xfrm>
          <a:prstGeom prst="rect">
            <a:avLst/>
          </a:prstGeom>
          <a:noFill/>
        </p:spPr>
        <p:txBody>
          <a:bodyPr wrap="square" rtlCol="0">
            <a:spAutoFit/>
          </a:bodyPr>
          <a:lstStyle>
            <a:defPPr>
              <a:defRPr lang="zh-CN"/>
            </a:defPPr>
            <a:lvl1pPr>
              <a:defRPr sz="3200" b="1">
                <a:solidFill>
                  <a:srgbClr val="C00000"/>
                </a:solidFill>
                <a:latin typeface="黑体" panose="02010609060101010101" charset="-122"/>
                <a:ea typeface="黑体" panose="02010609060101010101" charset="-122"/>
              </a:defRPr>
            </a:lvl1pPr>
          </a:lstStyle>
          <a:p>
            <a:r>
              <a:rPr lang="en-US" altLang="zh-CN" dirty="0">
                <a:solidFill>
                  <a:schemeClr val="tx1"/>
                </a:solidFill>
                <a:latin typeface="Times New Roman" panose="02020603050405020304" pitchFamily="18" charset="0"/>
                <a:ea typeface="宋体" panose="02010600030101010101" pitchFamily="2" charset="-122"/>
                <a:sym typeface="Times New Roman" panose="02020603050405020304" pitchFamily="18" charset="0"/>
              </a:rPr>
              <a:t>4.2  </a:t>
            </a:r>
            <a:r>
              <a:rPr lang="zh-CN" altLang="en-US" dirty="0">
                <a:solidFill>
                  <a:schemeClr val="tx1"/>
                </a:solidFill>
                <a:latin typeface="Times New Roman" panose="02020603050405020304" pitchFamily="18" charset="0"/>
                <a:ea typeface="宋体" panose="02010600030101010101" pitchFamily="2" charset="-122"/>
                <a:sym typeface="Times New Roman" panose="02020603050405020304" pitchFamily="18" charset="0"/>
              </a:rPr>
              <a:t>探究模型有效性</a:t>
            </a:r>
          </a:p>
        </p:txBody>
      </p:sp>
      <p:sp>
        <p:nvSpPr>
          <p:cNvPr id="4" name="文本框 3">
            <a:extLst>
              <a:ext uri="{FF2B5EF4-FFF2-40B4-BE49-F238E27FC236}">
                <a16:creationId xmlns:a16="http://schemas.microsoft.com/office/drawing/2014/main" id="{BB692894-FDA6-E5BA-AAC2-6DCD1BB22262}"/>
              </a:ext>
            </a:extLst>
          </p:cNvPr>
          <p:cNvSpPr txBox="1"/>
          <p:nvPr/>
        </p:nvSpPr>
        <p:spPr>
          <a:xfrm>
            <a:off x="-129092" y="1224300"/>
            <a:ext cx="11198711" cy="698333"/>
          </a:xfrm>
          <a:prstGeom prst="rect">
            <a:avLst/>
          </a:prstGeom>
          <a:noFill/>
        </p:spPr>
        <p:txBody>
          <a:bodyPr wrap="square">
            <a:spAutoFit/>
          </a:bodyPr>
          <a:lstStyle/>
          <a:p>
            <a:pPr marL="914400" lvl="1" indent="-457200">
              <a:lnSpc>
                <a:spcPct val="110000"/>
              </a:lnSpc>
              <a:buFont typeface="Wingdings" panose="05000000000000000000" pitchFamily="2" charset="2"/>
              <a:buChar char="Ø"/>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通过测量区域嵌入的余弦相似性对相似信号塔进行相似度搜索</a:t>
            </a:r>
            <a:r>
              <a:rPr lang="zh-CN" altLang="en-US" sz="2000"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endParaRPr lang="en-US" altLang="zh-CN" b="1" dirty="0">
              <a:solidFill>
                <a:srgbClr val="2D84A9"/>
              </a:solidFill>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endParaRPr>
          </a:p>
          <a:p>
            <a:pPr marL="800100" lvl="1" indent="-342900">
              <a:lnSpc>
                <a:spcPct val="110000"/>
              </a:lnSpc>
              <a:buFont typeface="+mj-lt"/>
              <a:buAutoNum type="arabicPeriod"/>
            </a:pPr>
            <a:endParaRPr lang="en-US" altLang="zh-CN"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endParaRPr>
          </a:p>
        </p:txBody>
      </p:sp>
      <p:pic>
        <p:nvPicPr>
          <p:cNvPr id="3" name="图片 2">
            <a:extLst>
              <a:ext uri="{FF2B5EF4-FFF2-40B4-BE49-F238E27FC236}">
                <a16:creationId xmlns:a16="http://schemas.microsoft.com/office/drawing/2014/main" id="{25E05A6A-7133-E676-9A79-CB79F787159C}"/>
              </a:ext>
            </a:extLst>
          </p:cNvPr>
          <p:cNvPicPr>
            <a:picLocks noChangeAspect="1"/>
          </p:cNvPicPr>
          <p:nvPr/>
        </p:nvPicPr>
        <p:blipFill>
          <a:blip r:embed="rId3"/>
          <a:stretch>
            <a:fillRect/>
          </a:stretch>
        </p:blipFill>
        <p:spPr>
          <a:xfrm>
            <a:off x="790131" y="1705351"/>
            <a:ext cx="7055942" cy="4866879"/>
          </a:xfrm>
          <a:prstGeom prst="rect">
            <a:avLst/>
          </a:prstGeom>
        </p:spPr>
      </p:pic>
      <p:sp>
        <p:nvSpPr>
          <p:cNvPr id="12" name="文本框 11">
            <a:extLst>
              <a:ext uri="{FF2B5EF4-FFF2-40B4-BE49-F238E27FC236}">
                <a16:creationId xmlns:a16="http://schemas.microsoft.com/office/drawing/2014/main" id="{C69B2AA0-5831-5625-C192-9A92519ED6CF}"/>
              </a:ext>
            </a:extLst>
          </p:cNvPr>
          <p:cNvSpPr txBox="1"/>
          <p:nvPr/>
        </p:nvSpPr>
        <p:spPr>
          <a:xfrm>
            <a:off x="8047632" y="1705351"/>
            <a:ext cx="3354237" cy="8297143"/>
          </a:xfrm>
          <a:prstGeom prst="rect">
            <a:avLst/>
          </a:prstGeom>
          <a:noFill/>
        </p:spPr>
        <p:txBody>
          <a:bodyPr wrap="square">
            <a:spAutoFit/>
          </a:bodyPr>
          <a:lstStyle/>
          <a:p>
            <a:pPr marL="285750" indent="-285750">
              <a:lnSpc>
                <a:spcPct val="110000"/>
              </a:lnSpc>
              <a:buFont typeface="Wingdings" panose="05000000000000000000" pitchFamily="2" charset="2"/>
              <a:buChar char="l"/>
            </a:pPr>
            <a:r>
              <a:rPr lang="zh-CN" altLang="en-US"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对粉色点</a:t>
            </a:r>
            <a:r>
              <a:rPr lang="en-US" altLang="zh-CN"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r>
              <a:rPr lang="zh-CN" altLang="en-US"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工业园区</a:t>
            </a:r>
            <a:r>
              <a:rPr lang="en-US" altLang="zh-CN"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r>
              <a:rPr lang="zh-CN" altLang="en-US"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搜索相似位置</a:t>
            </a:r>
            <a:endParaRPr lang="en-US" altLang="zh-CN"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marL="800100" lvl="1" indent="-342900">
              <a:lnSpc>
                <a:spcPct val="110000"/>
              </a:lnSpc>
              <a:buFont typeface="+mj-lt"/>
              <a:buAutoNum type="arabicPeriod"/>
            </a:pP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只使用空间图嵌入</a:t>
            </a:r>
            <a:r>
              <a:rPr lang="en-US" altLang="zh-CN"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黄色点</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尽管空间位置上接近，得到的点</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住宅区</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功能并不相似</a:t>
            </a:r>
            <a:endParaRPr lang="en-US" altLang="zh-CN"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marL="800100" lvl="1" indent="-342900">
              <a:lnSpc>
                <a:spcPct val="110000"/>
              </a:lnSpc>
              <a:buFont typeface="+mj-lt"/>
              <a:buAutoNum type="arabicPeriod"/>
            </a:pP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只使用时间图嵌入</a:t>
            </a:r>
            <a:r>
              <a:rPr lang="en-US" altLang="zh-CN"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橙色点</a:t>
            </a:r>
            <a:r>
              <a:rPr lang="en-US" altLang="zh-CN"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功能相似，但相距很远</a:t>
            </a:r>
            <a:endParaRPr lang="en-US" altLang="zh-CN"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marL="800100" lvl="1" indent="-342900">
              <a:lnSpc>
                <a:spcPct val="110000"/>
              </a:lnSpc>
              <a:buFont typeface="+mj-lt"/>
              <a:buAutoNum type="arabicPeriod"/>
            </a:pP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结合时空图嵌入</a:t>
            </a:r>
            <a:r>
              <a:rPr lang="en-US" altLang="zh-CN"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蓝色点</a:t>
            </a:r>
            <a:r>
              <a:rPr lang="en-US" altLang="zh-CN"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，它们在空间上相邻，功能上相似，说明模型平衡了空间接近性和功能相似性</a:t>
            </a:r>
            <a:endParaRPr lang="en-US" altLang="zh-CN"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p:txBody>
      </p:sp>
    </p:spTree>
    <p:extLst>
      <p:ext uri="{BB962C8B-B14F-4D97-AF65-F5344CB8AC3E}">
        <p14:creationId xmlns:p14="http://schemas.microsoft.com/office/powerpoint/2010/main" val="17451436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284931-C26E-F2D7-1CD2-F20421C683AA}"/>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38E8453A-B27A-C11B-DCC4-09FA6D6DA6DB}"/>
              </a:ext>
            </a:extLst>
          </p:cNvPr>
          <p:cNvGrpSpPr/>
          <p:nvPr/>
        </p:nvGrpSpPr>
        <p:grpSpPr>
          <a:xfrm>
            <a:off x="0" y="133985"/>
            <a:ext cx="984843" cy="905342"/>
            <a:chOff x="0" y="0"/>
            <a:chExt cx="1036639" cy="1676401"/>
          </a:xfrm>
        </p:grpSpPr>
        <p:sp>
          <p:nvSpPr>
            <p:cNvPr id="5" name="矩形 4">
              <a:extLst>
                <a:ext uri="{FF2B5EF4-FFF2-40B4-BE49-F238E27FC236}">
                  <a16:creationId xmlns:a16="http://schemas.microsoft.com/office/drawing/2014/main" id="{6D08D666-A8C4-A718-EBCB-9B920AC5839E}"/>
                </a:ext>
              </a:extLst>
            </p:cNvPr>
            <p:cNvSpPr/>
            <p:nvPr/>
          </p:nvSpPr>
          <p:spPr>
            <a:xfrm flipH="1" flipV="1">
              <a:off x="626735" y="1"/>
              <a:ext cx="409904" cy="1676400"/>
            </a:xfrm>
            <a:prstGeom prst="rect">
              <a:avLst/>
            </a:prstGeom>
            <a:solidFill>
              <a:srgbClr val="2D84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Times New Roman" panose="02020603050405020304" pitchFamily="18" charset="0"/>
                <a:ea typeface="宋体" panose="02010600030101010101" pitchFamily="2" charset="-122"/>
                <a:cs typeface="+mn-ea"/>
                <a:sym typeface="Times New Roman" panose="02020603050405020304" pitchFamily="18" charset="0"/>
              </a:endParaRPr>
            </a:p>
          </p:txBody>
        </p:sp>
        <p:sp>
          <p:nvSpPr>
            <p:cNvPr id="6" name="矩形 5">
              <a:extLst>
                <a:ext uri="{FF2B5EF4-FFF2-40B4-BE49-F238E27FC236}">
                  <a16:creationId xmlns:a16="http://schemas.microsoft.com/office/drawing/2014/main" id="{023F77C7-114A-1D50-F055-D3EB0F0466B8}"/>
                </a:ext>
              </a:extLst>
            </p:cNvPr>
            <p:cNvSpPr/>
            <p:nvPr/>
          </p:nvSpPr>
          <p:spPr>
            <a:xfrm flipH="1" flipV="1">
              <a:off x="0" y="0"/>
              <a:ext cx="409905" cy="167639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Times New Roman" panose="02020603050405020304" pitchFamily="18" charset="0"/>
                <a:ea typeface="宋体" panose="02010600030101010101" pitchFamily="2" charset="-122"/>
                <a:cs typeface="+mn-ea"/>
                <a:sym typeface="Times New Roman" panose="02020603050405020304" pitchFamily="18" charset="0"/>
              </a:endParaRPr>
            </a:p>
          </p:txBody>
        </p:sp>
      </p:grpSp>
      <p:sp>
        <p:nvSpPr>
          <p:cNvPr id="8" name="文本框 7">
            <a:extLst>
              <a:ext uri="{FF2B5EF4-FFF2-40B4-BE49-F238E27FC236}">
                <a16:creationId xmlns:a16="http://schemas.microsoft.com/office/drawing/2014/main" id="{67FD0399-5343-8612-A382-A8A3DA9538E0}"/>
              </a:ext>
            </a:extLst>
          </p:cNvPr>
          <p:cNvSpPr txBox="1"/>
          <p:nvPr/>
        </p:nvSpPr>
        <p:spPr>
          <a:xfrm>
            <a:off x="1190839" y="285770"/>
            <a:ext cx="9971147" cy="584775"/>
          </a:xfrm>
          <a:prstGeom prst="rect">
            <a:avLst/>
          </a:prstGeom>
          <a:noFill/>
        </p:spPr>
        <p:txBody>
          <a:bodyPr wrap="square" rtlCol="0">
            <a:spAutoFit/>
          </a:bodyPr>
          <a:lstStyle>
            <a:defPPr>
              <a:defRPr lang="zh-CN"/>
            </a:defPPr>
            <a:lvl1pPr>
              <a:defRPr sz="3200" b="1">
                <a:solidFill>
                  <a:srgbClr val="C00000"/>
                </a:solidFill>
                <a:latin typeface="黑体" panose="02010609060101010101" charset="-122"/>
                <a:ea typeface="黑体" panose="02010609060101010101" charset="-122"/>
              </a:defRPr>
            </a:lvl1pPr>
          </a:lstStyle>
          <a:p>
            <a:r>
              <a:rPr lang="en-US" altLang="zh-CN" dirty="0">
                <a:solidFill>
                  <a:schemeClr val="tx1"/>
                </a:solidFill>
                <a:latin typeface="Times New Roman" panose="02020603050405020304" pitchFamily="18" charset="0"/>
                <a:ea typeface="宋体" panose="02010600030101010101" pitchFamily="2" charset="-122"/>
                <a:sym typeface="Times New Roman" panose="02020603050405020304" pitchFamily="18" charset="0"/>
              </a:rPr>
              <a:t>4.3  </a:t>
            </a:r>
            <a:r>
              <a:rPr lang="zh-CN" altLang="en-US" dirty="0">
                <a:solidFill>
                  <a:schemeClr val="tx1"/>
                </a:solidFill>
                <a:latin typeface="Times New Roman" panose="02020603050405020304" pitchFamily="18" charset="0"/>
                <a:ea typeface="宋体" panose="02010600030101010101" pitchFamily="2" charset="-122"/>
                <a:sym typeface="Times New Roman" panose="02020603050405020304" pitchFamily="18" charset="0"/>
              </a:rPr>
              <a:t>下游任务实验</a:t>
            </a:r>
          </a:p>
        </p:txBody>
      </p:sp>
      <p:sp>
        <p:nvSpPr>
          <p:cNvPr id="2" name="文本框 1">
            <a:extLst>
              <a:ext uri="{FF2B5EF4-FFF2-40B4-BE49-F238E27FC236}">
                <a16:creationId xmlns:a16="http://schemas.microsoft.com/office/drawing/2014/main" id="{7CF3C18B-1DA7-5943-80B6-0F9E5E872693}"/>
              </a:ext>
            </a:extLst>
          </p:cNvPr>
          <p:cNvSpPr txBox="1"/>
          <p:nvPr/>
        </p:nvSpPr>
        <p:spPr>
          <a:xfrm>
            <a:off x="389424" y="1316051"/>
            <a:ext cx="11802576" cy="4979312"/>
          </a:xfrm>
          <a:prstGeom prst="rect">
            <a:avLst/>
          </a:prstGeom>
          <a:noFill/>
        </p:spPr>
        <p:txBody>
          <a:bodyPr wrap="square">
            <a:spAutoFit/>
          </a:bodyPr>
          <a:lstStyle/>
          <a:p>
            <a:pPr marL="285750" indent="-285750">
              <a:lnSpc>
                <a:spcPct val="110000"/>
              </a:lnSpc>
              <a:buFont typeface="Wingdings" panose="05000000000000000000" pitchFamily="2" charset="2"/>
              <a:buChar char="n"/>
            </a:pPr>
            <a:r>
              <a:rPr lang="zh-CN" altLang="en-US" sz="20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土地利用分类</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marL="742950" lvl="1" indent="-285750">
              <a:lnSpc>
                <a:spcPct val="110000"/>
              </a:lnSpc>
              <a:buFont typeface="Wingdings" panose="05000000000000000000" pitchFamily="2" charset="2"/>
              <a:buChar char="l"/>
            </a:pP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数据：</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深圳市</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2014</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年土地利用数据，涵盖</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5487</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个区域</a:t>
            </a:r>
            <a:endParaRPr lang="en-US" altLang="zh-CN"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marL="742950" lvl="1" indent="-285750">
              <a:lnSpc>
                <a:spcPct val="110000"/>
              </a:lnSpc>
              <a:buFont typeface="Wingdings" panose="05000000000000000000" pitchFamily="2" charset="2"/>
              <a:buChar char="l"/>
            </a:pPr>
            <a:r>
              <a:rPr lang="zh-CN" altLang="en-US"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细粒度土地利用类型</a:t>
            </a:r>
            <a:r>
              <a:rPr lang="en-US" altLang="zh-CN"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 (1)</a:t>
            </a:r>
            <a:r>
              <a:rPr lang="zh-CN" altLang="en-US"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自然和开放空间（</a:t>
            </a:r>
            <a:r>
              <a:rPr lang="en-US" altLang="zh-CN"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nat.</a:t>
            </a:r>
            <a:r>
              <a:rPr lang="zh-CN" altLang="en-US"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t>
            </a:r>
            <a:r>
              <a:rPr lang="en-US" altLang="zh-CN"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(2)</a:t>
            </a:r>
            <a:r>
              <a:rPr lang="zh-CN" altLang="en-US"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商业（</a:t>
            </a:r>
            <a:r>
              <a:rPr lang="en-US" altLang="zh-CN"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com.</a:t>
            </a:r>
            <a:r>
              <a:rPr lang="zh-CN" altLang="en-US"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t>
            </a:r>
            <a:r>
              <a:rPr lang="en-US" altLang="zh-CN"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(3)</a:t>
            </a:r>
            <a:r>
              <a:rPr lang="zh-CN" altLang="en-US"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住宅（</a:t>
            </a:r>
            <a:r>
              <a:rPr lang="en-US" altLang="zh-CN"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res.</a:t>
            </a:r>
            <a:r>
              <a:rPr lang="zh-CN" altLang="en-US"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t>
            </a:r>
            <a:r>
              <a:rPr lang="en-US" altLang="zh-CN"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(4)</a:t>
            </a:r>
            <a:r>
              <a:rPr lang="zh-CN" altLang="en-US"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工业（</a:t>
            </a:r>
            <a:r>
              <a:rPr lang="en-US" altLang="zh-CN"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ind.</a:t>
            </a:r>
            <a:r>
              <a:rPr lang="zh-CN" altLang="en-US"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t>
            </a:r>
            <a:r>
              <a:rPr lang="en-US" altLang="zh-CN"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(5)</a:t>
            </a:r>
            <a:r>
              <a:rPr lang="zh-CN" altLang="en-US"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公共服务（</a:t>
            </a:r>
            <a:r>
              <a:rPr lang="en-US" altLang="zh-CN"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pub.</a:t>
            </a:r>
            <a:r>
              <a:rPr lang="zh-CN" altLang="en-US"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）和</a:t>
            </a:r>
            <a:r>
              <a:rPr lang="en-US" altLang="zh-CN"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(6)</a:t>
            </a:r>
            <a:r>
              <a:rPr lang="zh-CN" altLang="en-US"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运输和物流（</a:t>
            </a:r>
            <a:r>
              <a:rPr lang="en-US" altLang="zh-CN"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trans.</a:t>
            </a:r>
            <a:r>
              <a:rPr lang="zh-CN" altLang="en-US"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t>
            </a:r>
            <a:endParaRPr lang="en-US" altLang="zh-CN"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endParaRPr>
          </a:p>
          <a:p>
            <a:pPr marL="742950" lvl="1" indent="-285750">
              <a:lnSpc>
                <a:spcPct val="110000"/>
              </a:lnSpc>
              <a:buFont typeface="Wingdings" panose="05000000000000000000" pitchFamily="2" charset="2"/>
              <a:buChar char="l"/>
            </a:pP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表现：</a:t>
            </a:r>
            <a:endParaRPr lang="en-US" altLang="zh-CN"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p:txBody>
      </p:sp>
      <p:pic>
        <p:nvPicPr>
          <p:cNvPr id="10" name="图片 9">
            <a:extLst>
              <a:ext uri="{FF2B5EF4-FFF2-40B4-BE49-F238E27FC236}">
                <a16:creationId xmlns:a16="http://schemas.microsoft.com/office/drawing/2014/main" id="{CB6055DC-7EBA-A3E8-EE6C-C8D4DE90F00D}"/>
              </a:ext>
            </a:extLst>
          </p:cNvPr>
          <p:cNvPicPr>
            <a:picLocks noChangeAspect="1"/>
          </p:cNvPicPr>
          <p:nvPr/>
        </p:nvPicPr>
        <p:blipFill>
          <a:blip r:embed="rId3"/>
          <a:stretch>
            <a:fillRect/>
          </a:stretch>
        </p:blipFill>
        <p:spPr>
          <a:xfrm>
            <a:off x="194712" y="3102703"/>
            <a:ext cx="5928874" cy="2636748"/>
          </a:xfrm>
          <a:prstGeom prst="rect">
            <a:avLst/>
          </a:prstGeom>
        </p:spPr>
      </p:pic>
      <p:sp>
        <p:nvSpPr>
          <p:cNvPr id="11" name="文本框 10">
            <a:extLst>
              <a:ext uri="{FF2B5EF4-FFF2-40B4-BE49-F238E27FC236}">
                <a16:creationId xmlns:a16="http://schemas.microsoft.com/office/drawing/2014/main" id="{68DC340B-2272-523B-A016-FBCAD279D01D}"/>
              </a:ext>
            </a:extLst>
          </p:cNvPr>
          <p:cNvSpPr txBox="1"/>
          <p:nvPr/>
        </p:nvSpPr>
        <p:spPr>
          <a:xfrm>
            <a:off x="5740462" y="2366859"/>
            <a:ext cx="5931780" cy="2594236"/>
          </a:xfrm>
          <a:prstGeom prst="rect">
            <a:avLst/>
          </a:prstGeom>
          <a:noFill/>
        </p:spPr>
        <p:txBody>
          <a:bodyPr wrap="square">
            <a:spAutoFit/>
          </a:bodyPr>
          <a:lstStyle/>
          <a:p>
            <a:pPr marL="914400" lvl="1" indent="-457200">
              <a:lnSpc>
                <a:spcPct val="110000"/>
              </a:lnSpc>
              <a:buFont typeface="Wingdings" panose="05000000000000000000" pitchFamily="2" charset="2"/>
              <a:buChar char="Ø"/>
            </a:pP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可视化</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MTE</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MTE-spatial</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MTE-temporal</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的土地利用混淆矩阵：</a:t>
            </a:r>
            <a:endParaRPr lang="en-US" altLang="zh-CN"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marL="800100" lvl="1" indent="-342900">
              <a:lnSpc>
                <a:spcPct val="110000"/>
              </a:lnSpc>
              <a:buFont typeface="Arial" panose="020B0604020202020204" pitchFamily="34" charset="0"/>
              <a:buChar char="•"/>
            </a:pPr>
            <a:r>
              <a:rPr lang="zh-CN" altLang="en-US" sz="1600"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rPr>
              <a:t>住宅区和工业区的准确性高于其他土地利用类型</a:t>
            </a:r>
            <a:endParaRPr lang="en-US" altLang="zh-CN" sz="1600"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endParaRPr>
          </a:p>
          <a:p>
            <a:pPr marL="800100" lvl="1" indent="-342900">
              <a:lnSpc>
                <a:spcPct val="110000"/>
              </a:lnSpc>
              <a:buFont typeface="Arial" panose="020B0604020202020204" pitchFamily="34" charset="0"/>
              <a:buChar char="•"/>
            </a:pPr>
            <a:r>
              <a:rPr lang="zh-CN" altLang="en-US" sz="1600" dirty="0">
                <a:solidFill>
                  <a:srgbClr val="C00000"/>
                </a:solidFill>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rPr>
              <a:t>对于住宅区，时间相邻性带来更大的提升，说明住宅区的时间规律性比空间相邻性更能说明问题</a:t>
            </a:r>
            <a:endParaRPr lang="en-US" altLang="zh-CN" sz="1600" dirty="0">
              <a:solidFill>
                <a:srgbClr val="C00000"/>
              </a:solidFill>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endParaRPr>
          </a:p>
          <a:p>
            <a:pPr marL="800100" lvl="1" indent="-342900">
              <a:lnSpc>
                <a:spcPct val="110000"/>
              </a:lnSpc>
              <a:buFont typeface="Arial" panose="020B0604020202020204" pitchFamily="34" charset="0"/>
              <a:buChar char="•"/>
            </a:pPr>
            <a:r>
              <a:rPr lang="zh-CN" altLang="en-US" sz="1600" dirty="0">
                <a:solidFill>
                  <a:srgbClr val="C00000"/>
                </a:solidFill>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rPr>
              <a:t>对于自然和开放空间、交通和物流等土地利用类型，空间相邻性得分更高，表明土地利用类型的空间聚类效应比其时间规律更突出</a:t>
            </a:r>
            <a:endParaRPr lang="en-US" altLang="zh-CN" sz="1600" dirty="0">
              <a:solidFill>
                <a:srgbClr val="C00000"/>
              </a:solidFill>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endParaRPr>
          </a:p>
          <a:p>
            <a:pPr marL="800100" lvl="1" indent="-342900">
              <a:lnSpc>
                <a:spcPct val="110000"/>
              </a:lnSpc>
              <a:buFont typeface="+mj-lt"/>
              <a:buAutoNum type="arabicPeriod"/>
            </a:pPr>
            <a:endParaRPr lang="en-US" altLang="zh-CN"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endParaRPr>
          </a:p>
        </p:txBody>
      </p:sp>
      <p:pic>
        <p:nvPicPr>
          <p:cNvPr id="16" name="图片 15">
            <a:extLst>
              <a:ext uri="{FF2B5EF4-FFF2-40B4-BE49-F238E27FC236}">
                <a16:creationId xmlns:a16="http://schemas.microsoft.com/office/drawing/2014/main" id="{F016E9CA-4B29-655F-7A22-B6CE5AB6DD67}"/>
              </a:ext>
            </a:extLst>
          </p:cNvPr>
          <p:cNvPicPr>
            <a:picLocks noChangeAspect="1"/>
          </p:cNvPicPr>
          <p:nvPr/>
        </p:nvPicPr>
        <p:blipFill>
          <a:blip r:embed="rId4"/>
          <a:stretch>
            <a:fillRect/>
          </a:stretch>
        </p:blipFill>
        <p:spPr>
          <a:xfrm>
            <a:off x="5935174" y="4599017"/>
            <a:ext cx="6062114" cy="2195844"/>
          </a:xfrm>
          <a:prstGeom prst="rect">
            <a:avLst/>
          </a:prstGeom>
        </p:spPr>
      </p:pic>
    </p:spTree>
    <p:extLst>
      <p:ext uri="{BB962C8B-B14F-4D97-AF65-F5344CB8AC3E}">
        <p14:creationId xmlns:p14="http://schemas.microsoft.com/office/powerpoint/2010/main" val="3068240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133985"/>
            <a:ext cx="984843" cy="905342"/>
            <a:chOff x="0" y="0"/>
            <a:chExt cx="1036639" cy="1676401"/>
          </a:xfrm>
        </p:grpSpPr>
        <p:sp>
          <p:nvSpPr>
            <p:cNvPr id="5" name="矩形 4"/>
            <p:cNvSpPr/>
            <p:nvPr/>
          </p:nvSpPr>
          <p:spPr>
            <a:xfrm flipH="1" flipV="1">
              <a:off x="626735" y="1"/>
              <a:ext cx="409904" cy="1676400"/>
            </a:xfrm>
            <a:prstGeom prst="rect">
              <a:avLst/>
            </a:prstGeom>
            <a:solidFill>
              <a:srgbClr val="2D84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Times New Roman" panose="02020603050405020304" pitchFamily="18" charset="0"/>
                <a:ea typeface="宋体" panose="02010600030101010101" pitchFamily="2" charset="-122"/>
                <a:cs typeface="+mn-ea"/>
                <a:sym typeface="Times New Roman" panose="02020603050405020304" pitchFamily="18" charset="0"/>
              </a:endParaRPr>
            </a:p>
          </p:txBody>
        </p:sp>
        <p:sp>
          <p:nvSpPr>
            <p:cNvPr id="6" name="矩形 5"/>
            <p:cNvSpPr/>
            <p:nvPr/>
          </p:nvSpPr>
          <p:spPr>
            <a:xfrm flipH="1" flipV="1">
              <a:off x="0" y="0"/>
              <a:ext cx="409905" cy="167639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Times New Roman" panose="02020603050405020304" pitchFamily="18" charset="0"/>
                <a:ea typeface="宋体" panose="02010600030101010101" pitchFamily="2" charset="-122"/>
                <a:cs typeface="+mn-ea"/>
                <a:sym typeface="Times New Roman" panose="02020603050405020304" pitchFamily="18" charset="0"/>
              </a:endParaRPr>
            </a:p>
          </p:txBody>
        </p:sp>
      </p:grpSp>
      <p:sp>
        <p:nvSpPr>
          <p:cNvPr id="8" name="文本框 7"/>
          <p:cNvSpPr txBox="1"/>
          <p:nvPr/>
        </p:nvSpPr>
        <p:spPr>
          <a:xfrm>
            <a:off x="1190839" y="285770"/>
            <a:ext cx="9971147" cy="584775"/>
          </a:xfrm>
          <a:prstGeom prst="rect">
            <a:avLst/>
          </a:prstGeom>
          <a:noFill/>
        </p:spPr>
        <p:txBody>
          <a:bodyPr wrap="square" rtlCol="0">
            <a:spAutoFit/>
          </a:bodyPr>
          <a:lstStyle>
            <a:defPPr>
              <a:defRPr lang="zh-CN"/>
            </a:defPPr>
            <a:lvl1pPr>
              <a:defRPr sz="3200" b="1">
                <a:solidFill>
                  <a:srgbClr val="C00000"/>
                </a:solidFill>
                <a:latin typeface="黑体" panose="02010609060101010101" charset="-122"/>
                <a:ea typeface="黑体" panose="02010609060101010101" charset="-122"/>
              </a:defRPr>
            </a:lvl1pPr>
          </a:lstStyle>
          <a:p>
            <a:r>
              <a:rPr lang="en-US" altLang="zh-CN" dirty="0">
                <a:solidFill>
                  <a:schemeClr val="tx1"/>
                </a:solidFill>
                <a:latin typeface="Times New Roman" panose="02020603050405020304" pitchFamily="18" charset="0"/>
                <a:ea typeface="宋体" panose="02010600030101010101" pitchFamily="2" charset="-122"/>
                <a:sym typeface="Times New Roman" panose="02020603050405020304" pitchFamily="18" charset="0"/>
              </a:rPr>
              <a:t>1  Introduction</a:t>
            </a:r>
            <a:endParaRPr lang="zh-CN" altLang="en-US" dirty="0">
              <a:solidFill>
                <a:schemeClr val="tx1"/>
              </a:solidFill>
              <a:latin typeface="Times New Roman" panose="02020603050405020304" pitchFamily="18" charset="0"/>
              <a:ea typeface="宋体" panose="02010600030101010101" pitchFamily="2" charset="-122"/>
              <a:sym typeface="Times New Roman" panose="02020603050405020304" pitchFamily="18" charset="0"/>
            </a:endParaRPr>
          </a:p>
        </p:txBody>
      </p:sp>
      <p:sp>
        <p:nvSpPr>
          <p:cNvPr id="3" name="文本框 2">
            <a:extLst>
              <a:ext uri="{FF2B5EF4-FFF2-40B4-BE49-F238E27FC236}">
                <a16:creationId xmlns:a16="http://schemas.microsoft.com/office/drawing/2014/main" id="{7CA33BBC-C18C-8F84-6F9D-608DB792FD04}"/>
              </a:ext>
            </a:extLst>
          </p:cNvPr>
          <p:cNvSpPr txBox="1"/>
          <p:nvPr/>
        </p:nvSpPr>
        <p:spPr>
          <a:xfrm>
            <a:off x="389424" y="1122601"/>
            <a:ext cx="11802576" cy="5250155"/>
          </a:xfrm>
          <a:prstGeom prst="rect">
            <a:avLst/>
          </a:prstGeom>
          <a:noFill/>
        </p:spPr>
        <p:txBody>
          <a:bodyPr wrap="square">
            <a:spAutoFit/>
          </a:bodyPr>
          <a:lstStyle/>
          <a:p>
            <a:pPr>
              <a:lnSpc>
                <a:spcPct val="110000"/>
              </a:lnSpc>
            </a:pPr>
            <a:r>
              <a:rPr lang="zh-CN" altLang="en-US"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研究目的？</a:t>
            </a:r>
            <a:endParaRPr lang="en-US" altLang="zh-CN"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marL="285750" indent="-285750">
              <a:lnSpc>
                <a:spcPct val="110000"/>
              </a:lnSpc>
              <a:buFont typeface="Arial" panose="020B0604020202020204" pitchFamily="34" charset="0"/>
              <a:buChar char="•"/>
            </a:pPr>
            <a:r>
              <a:rPr lang="zh-CN" altLang="en-US" dirty="0">
                <a:highlight>
                  <a:srgbClr val="FFFFFF"/>
                </a:highlight>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人类轨迹所表现出的时空结构和规律与城市空间的许多社会经济方面有着密切的联系。</a:t>
            </a:r>
            <a:endParaRPr lang="en-US" altLang="zh-CN" dirty="0">
              <a:highlight>
                <a:srgbClr val="FFFFFF"/>
              </a:highlight>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marL="285750" indent="-285750">
              <a:lnSpc>
                <a:spcPct val="110000"/>
              </a:lnSpc>
              <a:buFont typeface="Arial" panose="020B0604020202020204" pitchFamily="34" charset="0"/>
              <a:buChar char="•"/>
            </a:pPr>
            <a:r>
              <a:rPr lang="zh-CN" altLang="en-US" dirty="0">
                <a:highlight>
                  <a:srgbClr val="FFFFFF"/>
                </a:highlight>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例如，不同城市区域之间的集体流动模式和相互作用表明了城市功能的空间分布</a:t>
            </a:r>
            <a:r>
              <a:rPr lang="en-US" altLang="zh-CN" dirty="0">
                <a:highlight>
                  <a:srgbClr val="FFFFFF"/>
                </a:highlight>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(Wang et al. 2023; Yuan, Zheng, and Xie 2012)</a:t>
            </a:r>
          </a:p>
          <a:p>
            <a:pPr marL="285750" indent="-285750">
              <a:lnSpc>
                <a:spcPct val="110000"/>
              </a:lnSpc>
              <a:buFont typeface="Arial" panose="020B0604020202020204" pitchFamily="34" charset="0"/>
              <a:buChar char="•"/>
            </a:pPr>
            <a:r>
              <a:rPr lang="zh-CN" altLang="en-US" dirty="0">
                <a:highlight>
                  <a:srgbClr val="FFFFFF"/>
                </a:highlight>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各种数据挖掘技术被应用于城市规划和管理中的各种应用：土地利用分类或聚类</a:t>
            </a:r>
            <a:r>
              <a:rPr lang="da-DK" altLang="zh-CN" dirty="0">
                <a:highlight>
                  <a:srgbClr val="FFFFFF"/>
                </a:highlight>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(e.g. Liu et al. 2012; Zhang et al. 2021;</a:t>
            </a:r>
            <a:r>
              <a:rPr lang="en-US" altLang="zh-CN" dirty="0">
                <a:highlight>
                  <a:srgbClr val="FFFFFF"/>
                </a:highlight>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a:t>
            </a:r>
            <a:r>
              <a:rPr lang="zh-CN" altLang="en-US" dirty="0">
                <a:highlight>
                  <a:srgbClr val="FFFFFF"/>
                </a:highlight>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人口估计</a:t>
            </a:r>
            <a:r>
              <a:rPr lang="en-US" altLang="zh-CN" dirty="0">
                <a:highlight>
                  <a:srgbClr val="FFFFFF"/>
                </a:highlight>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(e.g. Chen et al. 2018; Douglass et al. 2015), </a:t>
            </a:r>
            <a:r>
              <a:rPr lang="zh-CN" altLang="en-US" dirty="0">
                <a:highlight>
                  <a:srgbClr val="FFFFFF"/>
                </a:highlight>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房价预测</a:t>
            </a:r>
            <a:r>
              <a:rPr lang="en-US" altLang="zh-CN" dirty="0">
                <a:highlight>
                  <a:srgbClr val="FFFFFF"/>
                </a:highlight>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(e.g. Kang et al. 2021; Wang and Li 2017), </a:t>
            </a:r>
            <a:r>
              <a:rPr lang="zh-CN" altLang="en-US" dirty="0">
                <a:highlight>
                  <a:srgbClr val="FFFFFF"/>
                </a:highlight>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社会事件检测</a:t>
            </a:r>
            <a:r>
              <a:rPr lang="en-US" altLang="zh-CN" dirty="0">
                <a:highlight>
                  <a:srgbClr val="FFFFFF"/>
                </a:highlight>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(e.g. Zheng et al. 2013), </a:t>
            </a:r>
            <a:r>
              <a:rPr lang="zh-CN" altLang="en-US" dirty="0">
                <a:highlight>
                  <a:srgbClr val="FFFFFF"/>
                </a:highlight>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交通信号控制</a:t>
            </a:r>
            <a:r>
              <a:rPr lang="en-US" altLang="zh-CN" dirty="0">
                <a:highlight>
                  <a:srgbClr val="FFFFFF"/>
                </a:highlight>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(e.g. Lin et al. 2023), </a:t>
            </a:r>
            <a:r>
              <a:rPr lang="zh-CN" altLang="en-US" dirty="0">
                <a:highlight>
                  <a:srgbClr val="FFFFFF"/>
                </a:highlight>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以及交通流量预测</a:t>
            </a:r>
            <a:r>
              <a:rPr lang="en-US" altLang="zh-CN" dirty="0">
                <a:highlight>
                  <a:srgbClr val="FFFFFF"/>
                </a:highlight>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(e.g. Qu et al. 2022; Zhang, Gong, Zhang, et al. 2023).</a:t>
            </a:r>
          </a:p>
          <a:p>
            <a:pPr marL="285750" indent="-285750">
              <a:lnSpc>
                <a:spcPct val="110000"/>
              </a:lnSpc>
              <a:buFont typeface="Arial" panose="020B0604020202020204" pitchFamily="34" charset="0"/>
              <a:buChar char="•"/>
            </a:pPr>
            <a:endParaRPr lang="en-US" altLang="zh-CN" dirty="0">
              <a:highlight>
                <a:srgbClr val="FFFF00"/>
              </a:highlight>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a:lnSpc>
                <a:spcPct val="110000"/>
              </a:lnSpc>
            </a:pPr>
            <a:r>
              <a:rPr lang="zh-CN" altLang="en-US"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当前研究的局限性？</a:t>
            </a:r>
            <a:endParaRPr lang="en-US" altLang="zh-CN"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marL="342900" indent="-342900">
              <a:lnSpc>
                <a:spcPct val="110000"/>
              </a:lnSpc>
              <a:buFont typeface="+mj-lt"/>
              <a:buAutoNum type="arabicPeriod"/>
            </a:pPr>
            <a:r>
              <a:rPr lang="zh-CN" altLang="en-US" dirty="0">
                <a:highlight>
                  <a:srgbClr val="FFFFFF"/>
                </a:highlight>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人类迁移模式反映城市区域之间的远距离</a:t>
            </a:r>
            <a:r>
              <a:rPr lang="en-US" altLang="zh-CN" dirty="0">
                <a:highlight>
                  <a:srgbClr val="FFFFFF"/>
                </a:highlight>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r>
              <a:rPr lang="zh-CN" altLang="en-US" dirty="0">
                <a:highlight>
                  <a:srgbClr val="FFFFFF"/>
                </a:highlight>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多跳</a:t>
            </a:r>
            <a:r>
              <a:rPr lang="en-US" altLang="zh-CN" dirty="0">
                <a:highlight>
                  <a:srgbClr val="FFFFFF"/>
                </a:highlight>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r>
              <a:rPr lang="zh-CN" altLang="en-US" dirty="0">
                <a:highlight>
                  <a:srgbClr val="FFFFFF"/>
                </a:highlight>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依赖性往往被忽略</a:t>
            </a:r>
            <a:endParaRPr lang="en-US" altLang="zh-CN" dirty="0">
              <a:highlight>
                <a:srgbClr val="FFFFFF"/>
              </a:highlight>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marL="342900" indent="-342900">
              <a:lnSpc>
                <a:spcPct val="110000"/>
              </a:lnSpc>
              <a:buFont typeface="+mj-lt"/>
              <a:buAutoNum type="arabicPeriod"/>
            </a:pPr>
            <a:r>
              <a:rPr lang="zh-CN" altLang="en-US" dirty="0">
                <a:highlight>
                  <a:srgbClr val="FFFFFF"/>
                </a:highlight>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大多研究依赖于监督学习完成特定任务，对于处理不可用或稀疏的真值数据有时是不切实际的</a:t>
            </a:r>
            <a:r>
              <a:rPr lang="en-US" altLang="zh-CN" dirty="0">
                <a:highlight>
                  <a:srgbClr val="FFFFFF"/>
                </a:highlight>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r>
              <a:rPr lang="zh-CN" altLang="en-US" dirty="0">
                <a:highlight>
                  <a:srgbClr val="FFFFFF"/>
                </a:highlight>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土地利用通常与人口分布相关，但这一特定任务所学习到的模型和特征并不一定适用于其他任务</a:t>
            </a:r>
            <a:r>
              <a:rPr lang="en-US" altLang="zh-CN" dirty="0">
                <a:highlight>
                  <a:srgbClr val="FFFFFF"/>
                </a:highlight>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p>
          <a:p>
            <a:pPr>
              <a:lnSpc>
                <a:spcPct val="110000"/>
              </a:lnSpc>
            </a:pPr>
            <a:endParaRPr lang="en-US" altLang="zh-CN" dirty="0">
              <a:highlight>
                <a:srgbClr val="FFFFFF"/>
              </a:highlight>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a:lnSpc>
                <a:spcPct val="110000"/>
              </a:lnSpc>
            </a:pPr>
            <a:r>
              <a:rPr lang="zh-CN" altLang="en-US" b="1" dirty="0">
                <a:solidFill>
                  <a:srgbClr val="2D84A9"/>
                </a:solidFill>
                <a:highlight>
                  <a:srgbClr val="FFFFFF"/>
                </a:highlight>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解决方案？</a:t>
            </a:r>
            <a:endParaRPr lang="en-US" altLang="zh-CN" b="1" dirty="0">
              <a:solidFill>
                <a:srgbClr val="2D84A9"/>
              </a:solidFill>
              <a:highlight>
                <a:srgbClr val="FFFFFF"/>
              </a:highlight>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marL="285750" indent="-285750">
              <a:lnSpc>
                <a:spcPct val="110000"/>
              </a:lnSpc>
              <a:buFont typeface="Arial" panose="020B0604020202020204" pitchFamily="34" charset="0"/>
              <a:buChar char="•"/>
            </a:pPr>
            <a:r>
              <a:rPr lang="zh-CN" altLang="en-US" b="1" dirty="0">
                <a:highlight>
                  <a:srgbClr val="FFFFFF"/>
                </a:highlight>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从人类轨迹中学习有效区域嵌入；哪些潜在信息需要被纳入下游应用</a:t>
            </a:r>
            <a:endParaRPr lang="en-US" altLang="zh-CN" b="1" dirty="0">
              <a:highlight>
                <a:srgbClr val="FFFFFF"/>
              </a:highlight>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a:lnSpc>
                <a:spcPct val="110000"/>
              </a:lnSpc>
            </a:pPr>
            <a:endParaRPr lang="en-US" altLang="zh-CN"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p:txBody>
      </p:sp>
    </p:spTree>
    <p:extLst>
      <p:ext uri="{BB962C8B-B14F-4D97-AF65-F5344CB8AC3E}">
        <p14:creationId xmlns:p14="http://schemas.microsoft.com/office/powerpoint/2010/main" val="3108646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6484C0-38EA-7C75-8FC6-09293DD0E9AF}"/>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D7BBD1F6-57CD-B1A6-2C8A-5C9C9FC0AC33}"/>
              </a:ext>
            </a:extLst>
          </p:cNvPr>
          <p:cNvGrpSpPr/>
          <p:nvPr/>
        </p:nvGrpSpPr>
        <p:grpSpPr>
          <a:xfrm>
            <a:off x="0" y="133985"/>
            <a:ext cx="984843" cy="905342"/>
            <a:chOff x="0" y="0"/>
            <a:chExt cx="1036639" cy="1676401"/>
          </a:xfrm>
        </p:grpSpPr>
        <p:sp>
          <p:nvSpPr>
            <p:cNvPr id="5" name="矩形 4">
              <a:extLst>
                <a:ext uri="{FF2B5EF4-FFF2-40B4-BE49-F238E27FC236}">
                  <a16:creationId xmlns:a16="http://schemas.microsoft.com/office/drawing/2014/main" id="{99D65436-20C7-F20D-5ED6-078E68AD58EA}"/>
                </a:ext>
              </a:extLst>
            </p:cNvPr>
            <p:cNvSpPr/>
            <p:nvPr/>
          </p:nvSpPr>
          <p:spPr>
            <a:xfrm flipH="1" flipV="1">
              <a:off x="626735" y="1"/>
              <a:ext cx="409904" cy="1676400"/>
            </a:xfrm>
            <a:prstGeom prst="rect">
              <a:avLst/>
            </a:prstGeom>
            <a:solidFill>
              <a:srgbClr val="2D84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Times New Roman" panose="02020603050405020304" pitchFamily="18" charset="0"/>
                <a:ea typeface="宋体" panose="02010600030101010101" pitchFamily="2" charset="-122"/>
                <a:cs typeface="+mn-ea"/>
                <a:sym typeface="Times New Roman" panose="02020603050405020304" pitchFamily="18" charset="0"/>
              </a:endParaRPr>
            </a:p>
          </p:txBody>
        </p:sp>
        <p:sp>
          <p:nvSpPr>
            <p:cNvPr id="6" name="矩形 5">
              <a:extLst>
                <a:ext uri="{FF2B5EF4-FFF2-40B4-BE49-F238E27FC236}">
                  <a16:creationId xmlns:a16="http://schemas.microsoft.com/office/drawing/2014/main" id="{50DC9F84-0E5C-76C2-C7AA-20822BF528BE}"/>
                </a:ext>
              </a:extLst>
            </p:cNvPr>
            <p:cNvSpPr/>
            <p:nvPr/>
          </p:nvSpPr>
          <p:spPr>
            <a:xfrm flipH="1" flipV="1">
              <a:off x="0" y="0"/>
              <a:ext cx="409905" cy="167639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Times New Roman" panose="02020603050405020304" pitchFamily="18" charset="0"/>
                <a:ea typeface="宋体" panose="02010600030101010101" pitchFamily="2" charset="-122"/>
                <a:cs typeface="+mn-ea"/>
                <a:sym typeface="Times New Roman" panose="02020603050405020304" pitchFamily="18" charset="0"/>
              </a:endParaRPr>
            </a:p>
          </p:txBody>
        </p:sp>
      </p:grpSp>
      <p:sp>
        <p:nvSpPr>
          <p:cNvPr id="8" name="文本框 7">
            <a:extLst>
              <a:ext uri="{FF2B5EF4-FFF2-40B4-BE49-F238E27FC236}">
                <a16:creationId xmlns:a16="http://schemas.microsoft.com/office/drawing/2014/main" id="{B9399E41-891F-A0B4-6181-B6BB521D7C0C}"/>
              </a:ext>
            </a:extLst>
          </p:cNvPr>
          <p:cNvSpPr txBox="1"/>
          <p:nvPr/>
        </p:nvSpPr>
        <p:spPr>
          <a:xfrm>
            <a:off x="1190839" y="285770"/>
            <a:ext cx="9971147" cy="584775"/>
          </a:xfrm>
          <a:prstGeom prst="rect">
            <a:avLst/>
          </a:prstGeom>
          <a:noFill/>
        </p:spPr>
        <p:txBody>
          <a:bodyPr wrap="square" rtlCol="0">
            <a:spAutoFit/>
          </a:bodyPr>
          <a:lstStyle>
            <a:defPPr>
              <a:defRPr lang="zh-CN"/>
            </a:defPPr>
            <a:lvl1pPr>
              <a:defRPr sz="3200" b="1">
                <a:solidFill>
                  <a:srgbClr val="C00000"/>
                </a:solidFill>
                <a:latin typeface="黑体" panose="02010609060101010101" charset="-122"/>
                <a:ea typeface="黑体" panose="02010609060101010101" charset="-122"/>
              </a:defRPr>
            </a:lvl1pPr>
          </a:lstStyle>
          <a:p>
            <a:r>
              <a:rPr lang="en-US" altLang="zh-CN" dirty="0">
                <a:solidFill>
                  <a:schemeClr val="tx1"/>
                </a:solidFill>
                <a:latin typeface="Times New Roman" panose="02020603050405020304" pitchFamily="18" charset="0"/>
                <a:ea typeface="宋体" panose="02010600030101010101" pitchFamily="2" charset="-122"/>
                <a:sym typeface="Times New Roman" panose="02020603050405020304" pitchFamily="18" charset="0"/>
              </a:rPr>
              <a:t>4.3  </a:t>
            </a:r>
            <a:r>
              <a:rPr lang="zh-CN" altLang="en-US" dirty="0">
                <a:solidFill>
                  <a:schemeClr val="tx1"/>
                </a:solidFill>
                <a:latin typeface="Times New Roman" panose="02020603050405020304" pitchFamily="18" charset="0"/>
                <a:ea typeface="宋体" panose="02010600030101010101" pitchFamily="2" charset="-122"/>
                <a:sym typeface="Times New Roman" panose="02020603050405020304" pitchFamily="18" charset="0"/>
              </a:rPr>
              <a:t>下游任务实验</a:t>
            </a:r>
          </a:p>
        </p:txBody>
      </p:sp>
      <p:sp>
        <p:nvSpPr>
          <p:cNvPr id="2" name="文本框 1">
            <a:extLst>
              <a:ext uri="{FF2B5EF4-FFF2-40B4-BE49-F238E27FC236}">
                <a16:creationId xmlns:a16="http://schemas.microsoft.com/office/drawing/2014/main" id="{280A2E05-5C20-10B8-9BCD-1174826146C6}"/>
              </a:ext>
            </a:extLst>
          </p:cNvPr>
          <p:cNvSpPr txBox="1"/>
          <p:nvPr/>
        </p:nvSpPr>
        <p:spPr>
          <a:xfrm>
            <a:off x="389424" y="1316051"/>
            <a:ext cx="11802576" cy="4674613"/>
          </a:xfrm>
          <a:prstGeom prst="rect">
            <a:avLst/>
          </a:prstGeom>
          <a:noFill/>
        </p:spPr>
        <p:txBody>
          <a:bodyPr wrap="square">
            <a:spAutoFit/>
          </a:bodyPr>
          <a:lstStyle/>
          <a:p>
            <a:pPr marL="285750" indent="-285750">
              <a:lnSpc>
                <a:spcPct val="110000"/>
              </a:lnSpc>
              <a:buFont typeface="Wingdings" panose="05000000000000000000" pitchFamily="2" charset="2"/>
              <a:buChar char="n"/>
            </a:pPr>
            <a:r>
              <a:rPr lang="zh-CN" altLang="en-US" sz="20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人口密度估计</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marL="742950" lvl="1" indent="-285750">
              <a:lnSpc>
                <a:spcPct val="110000"/>
              </a:lnSpc>
              <a:buFont typeface="Wingdings" panose="05000000000000000000" pitchFamily="2" charset="2"/>
              <a:buChar char="l"/>
            </a:pP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数据：</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来自</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WorldPop1 2013</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年人口密度数据，</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6789</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个真值数据</a:t>
            </a:r>
            <a:endParaRPr lang="en-US" altLang="zh-CN"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marL="742950" lvl="1" indent="-285750">
              <a:lnSpc>
                <a:spcPct val="110000"/>
              </a:lnSpc>
              <a:buFont typeface="Wingdings" panose="05000000000000000000" pitchFamily="2" charset="2"/>
              <a:buChar char="l"/>
            </a:pP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表现：</a:t>
            </a:r>
            <a:endParaRPr lang="en-US" altLang="zh-CN"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9930110F-C842-99C2-FCC4-DB13E34F1ADB}"/>
                  </a:ext>
                </a:extLst>
              </p:cNvPr>
              <p:cNvSpPr txBox="1"/>
              <p:nvPr/>
            </p:nvSpPr>
            <p:spPr>
              <a:xfrm>
                <a:off x="-333711" y="4532602"/>
                <a:ext cx="7024744" cy="2289538"/>
              </a:xfrm>
              <a:prstGeom prst="rect">
                <a:avLst/>
              </a:prstGeom>
              <a:noFill/>
            </p:spPr>
            <p:txBody>
              <a:bodyPr wrap="square">
                <a:spAutoFit/>
              </a:bodyPr>
              <a:lstStyle/>
              <a:p>
                <a:pPr marL="914400" lvl="1" indent="-457200">
                  <a:lnSpc>
                    <a:spcPct val="110000"/>
                  </a:lnSpc>
                  <a:buFont typeface="Wingdings" panose="05000000000000000000" pitchFamily="2" charset="2"/>
                  <a:buChar char="Ø"/>
                </a:pP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MTE</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表现远高于其他模型</a:t>
                </a:r>
                <a14:m>
                  <m:oMath xmlns:m="http://schemas.openxmlformats.org/officeDocument/2006/math">
                    <m:sSup>
                      <m:sSupPr>
                        <m:ctrlPr>
                          <a:rPr lang="en-US" altLang="zh-CN" b="0" i="1" smtClean="0">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ctrlPr>
                      </m:sSupPr>
                      <m:e>
                        <m:r>
                          <a:rPr lang="en-US" altLang="zh-CN" b="0" i="1" smtClean="0">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t>𝑅</m:t>
                        </m:r>
                      </m:e>
                      <m:sup>
                        <m:r>
                          <a:rPr lang="en-US" altLang="zh-CN" b="0" i="1" smtClean="0">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t>2</m:t>
                        </m:r>
                      </m:sup>
                    </m:sSup>
                  </m:oMath>
                </a14:m>
                <a:r>
                  <a:rPr lang="en-US" altLang="zh-CN"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&gt;0.8</a:t>
                </a:r>
              </a:p>
              <a:p>
                <a:pPr marL="800100" lvl="1" indent="-342900">
                  <a:lnSpc>
                    <a:spcPct val="110000"/>
                  </a:lnSpc>
                  <a:buFont typeface="Arial" panose="020B0604020202020204" pitchFamily="34" charset="0"/>
                  <a:buChar char="•"/>
                </a:pPr>
                <a:r>
                  <a:rPr lang="en-US" altLang="zh-CN" sz="1600"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rPr>
                  <a:t>MTE-spatial</a:t>
                </a:r>
                <a:r>
                  <a:rPr lang="zh-CN" altLang="en-US" sz="1600"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rPr>
                  <a:t>产生的效果略好于</a:t>
                </a:r>
                <a:r>
                  <a:rPr lang="en-US" altLang="zh-CN" sz="1600"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rPr>
                  <a:t>MTE</a:t>
                </a:r>
                <a:r>
                  <a:rPr lang="zh-CN" altLang="en-US" sz="1600"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rPr>
                  <a:t>；表明空间邻接性比时间相似性更能说明人口密度的估计；加入时间视图只能降低性能</a:t>
                </a:r>
                <a:endParaRPr lang="en-US" altLang="zh-CN" sz="1600"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endParaRPr>
              </a:p>
              <a:p>
                <a:pPr marL="800100" lvl="1" indent="-342900">
                  <a:lnSpc>
                    <a:spcPct val="110000"/>
                  </a:lnSpc>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rPr>
                  <a:t>人口密集或稀少的地区通常聚集在一起；时间规律有助于区分土地利用类型，却不能反映不同人口密度水平的居住区</a:t>
                </a:r>
                <a:endParaRPr lang="en-US" altLang="zh-CN" sz="1600" b="1"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endParaRPr>
              </a:p>
              <a:p>
                <a:pPr marL="800100" lvl="1" indent="-342900">
                  <a:lnSpc>
                    <a:spcPct val="110000"/>
                  </a:lnSpc>
                  <a:buFont typeface="Arial" panose="020B0604020202020204" pitchFamily="34" charset="0"/>
                  <a:buChar char="•"/>
                </a:pPr>
                <a:r>
                  <a:rPr lang="zh-CN" altLang="en-US" sz="1600" dirty="0">
                    <a:solidFill>
                      <a:srgbClr val="2D84A9"/>
                    </a:solidFill>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rPr>
                  <a:t>例如，一个地区由高层公寓</a:t>
                </a:r>
                <a:r>
                  <a:rPr lang="en-US" altLang="zh-CN" sz="1600" dirty="0">
                    <a:solidFill>
                      <a:srgbClr val="2D84A9"/>
                    </a:solidFill>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rPr>
                  <a:t>(</a:t>
                </a:r>
                <a:r>
                  <a:rPr lang="zh-CN" altLang="en-US" sz="1600" dirty="0">
                    <a:solidFill>
                      <a:srgbClr val="2D84A9"/>
                    </a:solidFill>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rPr>
                  <a:t>人口密集</a:t>
                </a:r>
                <a:r>
                  <a:rPr lang="en-US" altLang="zh-CN" sz="1600" dirty="0">
                    <a:solidFill>
                      <a:srgbClr val="2D84A9"/>
                    </a:solidFill>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rPr>
                  <a:t>)</a:t>
                </a:r>
                <a:r>
                  <a:rPr lang="zh-CN" altLang="en-US" sz="1600" dirty="0">
                    <a:solidFill>
                      <a:srgbClr val="2D84A9"/>
                    </a:solidFill>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rPr>
                  <a:t>，另一个地区有独立住宅</a:t>
                </a:r>
                <a:r>
                  <a:rPr lang="en-US" altLang="zh-CN" sz="1600" dirty="0">
                    <a:solidFill>
                      <a:srgbClr val="2D84A9"/>
                    </a:solidFill>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rPr>
                  <a:t>(</a:t>
                </a:r>
                <a:r>
                  <a:rPr lang="zh-CN" altLang="en-US" sz="1600" dirty="0">
                    <a:solidFill>
                      <a:srgbClr val="2D84A9"/>
                    </a:solidFill>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rPr>
                  <a:t>人口稀疏</a:t>
                </a:r>
                <a:r>
                  <a:rPr lang="en-US" altLang="zh-CN" sz="1600" dirty="0">
                    <a:solidFill>
                      <a:srgbClr val="2D84A9"/>
                    </a:solidFill>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rPr>
                  <a:t>)</a:t>
                </a:r>
                <a:r>
                  <a:rPr lang="zh-CN" altLang="en-US" sz="1600" dirty="0">
                    <a:solidFill>
                      <a:srgbClr val="2D84A9"/>
                    </a:solidFill>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rPr>
                  <a:t>，尽管时间规律相似，但人口密度差异很大</a:t>
                </a:r>
                <a:endParaRPr lang="en-US" altLang="zh-CN" sz="1600" dirty="0">
                  <a:solidFill>
                    <a:srgbClr val="2D84A9"/>
                  </a:solidFill>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endParaRPr>
              </a:p>
              <a:p>
                <a:pPr marL="800100" lvl="1" indent="-342900">
                  <a:lnSpc>
                    <a:spcPct val="110000"/>
                  </a:lnSpc>
                  <a:buFont typeface="+mj-lt"/>
                  <a:buAutoNum type="arabicPeriod"/>
                </a:pPr>
                <a:endParaRPr lang="en-US" altLang="zh-CN"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9930110F-C842-99C2-FCC4-DB13E34F1ADB}"/>
                  </a:ext>
                </a:extLst>
              </p:cNvPr>
              <p:cNvSpPr txBox="1">
                <a:spLocks noRot="1" noChangeAspect="1" noMove="1" noResize="1" noEditPoints="1" noAdjustHandles="1" noChangeArrowheads="1" noChangeShapeType="1" noTextEdit="1"/>
              </p:cNvSpPr>
              <p:nvPr/>
            </p:nvSpPr>
            <p:spPr>
              <a:xfrm>
                <a:off x="-333711" y="4532602"/>
                <a:ext cx="7024744" cy="2289538"/>
              </a:xfrm>
              <a:prstGeom prst="rect">
                <a:avLst/>
              </a:prstGeom>
              <a:blipFill>
                <a:blip r:embed="rId3"/>
                <a:stretch>
                  <a:fillRect t="-213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EBE876B5-EC89-E232-B28E-870A67387274}"/>
              </a:ext>
            </a:extLst>
          </p:cNvPr>
          <p:cNvPicPr>
            <a:picLocks noChangeAspect="1"/>
          </p:cNvPicPr>
          <p:nvPr/>
        </p:nvPicPr>
        <p:blipFill>
          <a:blip r:embed="rId4"/>
          <a:stretch>
            <a:fillRect/>
          </a:stretch>
        </p:blipFill>
        <p:spPr>
          <a:xfrm>
            <a:off x="280773" y="2445753"/>
            <a:ext cx="6410260" cy="1966494"/>
          </a:xfrm>
          <a:prstGeom prst="rect">
            <a:avLst/>
          </a:prstGeom>
        </p:spPr>
      </p:pic>
      <p:pic>
        <p:nvPicPr>
          <p:cNvPr id="12" name="图片 11">
            <a:extLst>
              <a:ext uri="{FF2B5EF4-FFF2-40B4-BE49-F238E27FC236}">
                <a16:creationId xmlns:a16="http://schemas.microsoft.com/office/drawing/2014/main" id="{8CDFAA01-1BC6-261E-9590-133EDFE92160}"/>
              </a:ext>
            </a:extLst>
          </p:cNvPr>
          <p:cNvPicPr>
            <a:picLocks noChangeAspect="1"/>
          </p:cNvPicPr>
          <p:nvPr/>
        </p:nvPicPr>
        <p:blipFill>
          <a:blip r:embed="rId5"/>
          <a:stretch>
            <a:fillRect/>
          </a:stretch>
        </p:blipFill>
        <p:spPr>
          <a:xfrm>
            <a:off x="6676689" y="2155092"/>
            <a:ext cx="5352287" cy="3386857"/>
          </a:xfrm>
          <a:prstGeom prst="rect">
            <a:avLst/>
          </a:prstGeom>
        </p:spPr>
      </p:pic>
    </p:spTree>
    <p:extLst>
      <p:ext uri="{BB962C8B-B14F-4D97-AF65-F5344CB8AC3E}">
        <p14:creationId xmlns:p14="http://schemas.microsoft.com/office/powerpoint/2010/main" val="3124624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494E2-4F55-6009-7923-30481B02CD1A}"/>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3AC8D93C-BF04-EE48-4887-126090C5C481}"/>
              </a:ext>
            </a:extLst>
          </p:cNvPr>
          <p:cNvGrpSpPr/>
          <p:nvPr/>
        </p:nvGrpSpPr>
        <p:grpSpPr>
          <a:xfrm>
            <a:off x="0" y="133985"/>
            <a:ext cx="984843" cy="905342"/>
            <a:chOff x="0" y="0"/>
            <a:chExt cx="1036639" cy="1676401"/>
          </a:xfrm>
        </p:grpSpPr>
        <p:sp>
          <p:nvSpPr>
            <p:cNvPr id="5" name="矩形 4">
              <a:extLst>
                <a:ext uri="{FF2B5EF4-FFF2-40B4-BE49-F238E27FC236}">
                  <a16:creationId xmlns:a16="http://schemas.microsoft.com/office/drawing/2014/main" id="{2F7660EC-9A98-CF60-E230-8084A5DBB2FA}"/>
                </a:ext>
              </a:extLst>
            </p:cNvPr>
            <p:cNvSpPr/>
            <p:nvPr/>
          </p:nvSpPr>
          <p:spPr>
            <a:xfrm flipH="1" flipV="1">
              <a:off x="626735" y="1"/>
              <a:ext cx="409904" cy="1676400"/>
            </a:xfrm>
            <a:prstGeom prst="rect">
              <a:avLst/>
            </a:prstGeom>
            <a:solidFill>
              <a:srgbClr val="2D84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Times New Roman" panose="02020603050405020304" pitchFamily="18" charset="0"/>
                <a:ea typeface="宋体" panose="02010600030101010101" pitchFamily="2" charset="-122"/>
                <a:cs typeface="+mn-ea"/>
                <a:sym typeface="Times New Roman" panose="02020603050405020304" pitchFamily="18" charset="0"/>
              </a:endParaRPr>
            </a:p>
          </p:txBody>
        </p:sp>
        <p:sp>
          <p:nvSpPr>
            <p:cNvPr id="6" name="矩形 5">
              <a:extLst>
                <a:ext uri="{FF2B5EF4-FFF2-40B4-BE49-F238E27FC236}">
                  <a16:creationId xmlns:a16="http://schemas.microsoft.com/office/drawing/2014/main" id="{95B38762-6052-2806-2F89-F8DE54F99C04}"/>
                </a:ext>
              </a:extLst>
            </p:cNvPr>
            <p:cNvSpPr/>
            <p:nvPr/>
          </p:nvSpPr>
          <p:spPr>
            <a:xfrm flipH="1" flipV="1">
              <a:off x="0" y="0"/>
              <a:ext cx="409905" cy="167639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Times New Roman" panose="02020603050405020304" pitchFamily="18" charset="0"/>
                <a:ea typeface="宋体" panose="02010600030101010101" pitchFamily="2" charset="-122"/>
                <a:cs typeface="+mn-ea"/>
                <a:sym typeface="Times New Roman" panose="02020603050405020304" pitchFamily="18" charset="0"/>
              </a:endParaRPr>
            </a:p>
          </p:txBody>
        </p:sp>
      </p:grpSp>
      <p:sp>
        <p:nvSpPr>
          <p:cNvPr id="8" name="文本框 7">
            <a:extLst>
              <a:ext uri="{FF2B5EF4-FFF2-40B4-BE49-F238E27FC236}">
                <a16:creationId xmlns:a16="http://schemas.microsoft.com/office/drawing/2014/main" id="{56D0022A-8B52-AD7B-3506-32C23670142F}"/>
              </a:ext>
            </a:extLst>
          </p:cNvPr>
          <p:cNvSpPr txBox="1"/>
          <p:nvPr/>
        </p:nvSpPr>
        <p:spPr>
          <a:xfrm>
            <a:off x="1190839" y="285770"/>
            <a:ext cx="9971147" cy="584775"/>
          </a:xfrm>
          <a:prstGeom prst="rect">
            <a:avLst/>
          </a:prstGeom>
          <a:noFill/>
        </p:spPr>
        <p:txBody>
          <a:bodyPr wrap="square" rtlCol="0">
            <a:spAutoFit/>
          </a:bodyPr>
          <a:lstStyle>
            <a:defPPr>
              <a:defRPr lang="zh-CN"/>
            </a:defPPr>
            <a:lvl1pPr>
              <a:defRPr sz="3200" b="1">
                <a:solidFill>
                  <a:srgbClr val="C00000"/>
                </a:solidFill>
                <a:latin typeface="黑体" panose="02010609060101010101" charset="-122"/>
                <a:ea typeface="黑体" panose="02010609060101010101" charset="-122"/>
              </a:defRPr>
            </a:lvl1pPr>
          </a:lstStyle>
          <a:p>
            <a:r>
              <a:rPr lang="en-US" altLang="zh-CN" dirty="0">
                <a:solidFill>
                  <a:schemeClr val="tx1"/>
                </a:solidFill>
                <a:latin typeface="Times New Roman" panose="02020603050405020304" pitchFamily="18" charset="0"/>
                <a:ea typeface="宋体" panose="02010600030101010101" pitchFamily="2" charset="-122"/>
                <a:sym typeface="Times New Roman" panose="02020603050405020304" pitchFamily="18" charset="0"/>
              </a:rPr>
              <a:t>4.3  </a:t>
            </a:r>
            <a:r>
              <a:rPr lang="zh-CN" altLang="en-US" dirty="0">
                <a:solidFill>
                  <a:schemeClr val="tx1"/>
                </a:solidFill>
                <a:latin typeface="Times New Roman" panose="02020603050405020304" pitchFamily="18" charset="0"/>
                <a:ea typeface="宋体" panose="02010600030101010101" pitchFamily="2" charset="-122"/>
                <a:sym typeface="Times New Roman" panose="02020603050405020304" pitchFamily="18" charset="0"/>
              </a:rPr>
              <a:t>下游任务实验</a:t>
            </a:r>
          </a:p>
        </p:txBody>
      </p:sp>
      <p:sp>
        <p:nvSpPr>
          <p:cNvPr id="2" name="文本框 1">
            <a:extLst>
              <a:ext uri="{FF2B5EF4-FFF2-40B4-BE49-F238E27FC236}">
                <a16:creationId xmlns:a16="http://schemas.microsoft.com/office/drawing/2014/main" id="{3A479A81-6016-5C3E-9367-3B6230EAF2FE}"/>
              </a:ext>
            </a:extLst>
          </p:cNvPr>
          <p:cNvSpPr txBox="1"/>
          <p:nvPr/>
        </p:nvSpPr>
        <p:spPr>
          <a:xfrm>
            <a:off x="389424" y="1316051"/>
            <a:ext cx="11802576" cy="4674613"/>
          </a:xfrm>
          <a:prstGeom prst="rect">
            <a:avLst/>
          </a:prstGeom>
          <a:noFill/>
        </p:spPr>
        <p:txBody>
          <a:bodyPr wrap="square">
            <a:spAutoFit/>
          </a:bodyPr>
          <a:lstStyle/>
          <a:p>
            <a:pPr marL="285750" indent="-285750">
              <a:lnSpc>
                <a:spcPct val="110000"/>
              </a:lnSpc>
              <a:buFont typeface="Wingdings" panose="05000000000000000000" pitchFamily="2" charset="2"/>
              <a:buChar char="n"/>
            </a:pPr>
            <a:r>
              <a:rPr lang="zh-CN" altLang="en-US" sz="20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房价预测：流动性数据已被证明对房价建模是有效的</a:t>
            </a:r>
            <a:r>
              <a:rPr lang="en-US" altLang="zh-CN" sz="20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(Kang et.al 2021)</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marL="742950" lvl="1" indent="-285750">
              <a:lnSpc>
                <a:spcPct val="110000"/>
              </a:lnSpc>
              <a:buFont typeface="Wingdings" panose="05000000000000000000" pitchFamily="2" charset="2"/>
              <a:buChar char="l"/>
            </a:pP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数据：来自链家</a:t>
            </a:r>
            <a:r>
              <a:rPr lang="en-US" altLang="zh-CN"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2020</a:t>
            </a: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年房价数据作为真值数据</a:t>
            </a:r>
            <a:r>
              <a:rPr lang="en-US" altLang="zh-CN"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(970</a:t>
            </a: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个</a:t>
            </a:r>
            <a:r>
              <a:rPr lang="en-US" altLang="zh-CN"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p>
          <a:p>
            <a:pPr marL="742950" lvl="1" indent="-285750">
              <a:lnSpc>
                <a:spcPct val="110000"/>
              </a:lnSpc>
              <a:buFont typeface="Wingdings" panose="05000000000000000000" pitchFamily="2" charset="2"/>
              <a:buChar char="l"/>
            </a:pP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表现：</a:t>
            </a:r>
            <a:endParaRPr lang="en-US" altLang="zh-CN"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p:txBody>
      </p:sp>
      <p:sp>
        <p:nvSpPr>
          <p:cNvPr id="11" name="文本框 10">
            <a:extLst>
              <a:ext uri="{FF2B5EF4-FFF2-40B4-BE49-F238E27FC236}">
                <a16:creationId xmlns:a16="http://schemas.microsoft.com/office/drawing/2014/main" id="{E891E8AA-A394-DFC2-B05F-807DB3439755}"/>
              </a:ext>
            </a:extLst>
          </p:cNvPr>
          <p:cNvSpPr txBox="1"/>
          <p:nvPr/>
        </p:nvSpPr>
        <p:spPr>
          <a:xfrm>
            <a:off x="-333711" y="4532602"/>
            <a:ext cx="7024744" cy="1477007"/>
          </a:xfrm>
          <a:prstGeom prst="rect">
            <a:avLst/>
          </a:prstGeom>
          <a:noFill/>
        </p:spPr>
        <p:txBody>
          <a:bodyPr wrap="square">
            <a:spAutoFit/>
          </a:bodyPr>
          <a:lstStyle/>
          <a:p>
            <a:pPr marL="914400" lvl="1" indent="-457200">
              <a:lnSpc>
                <a:spcPct val="110000"/>
              </a:lnSpc>
              <a:buFont typeface="Wingdings" panose="05000000000000000000" pitchFamily="2" charset="2"/>
              <a:buChar char="Ø"/>
            </a:pP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从迁移视图和空间视图获得的信息比时间视图更有效果</a:t>
            </a:r>
            <a:endParaRPr lang="en-US" altLang="zh-CN" sz="1600"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endParaRPr>
          </a:p>
          <a:p>
            <a:pPr marL="800100" lvl="1" indent="-342900">
              <a:lnSpc>
                <a:spcPct val="110000"/>
              </a:lnSpc>
              <a:buFont typeface="Arial" panose="020B0604020202020204" pitchFamily="34" charset="0"/>
              <a:buChar char="•"/>
            </a:pPr>
            <a:r>
              <a:rPr lang="zh-CN" altLang="en-US" sz="1600" b="1"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rPr>
              <a:t>但时间视图也有一定的有效性，因为</a:t>
            </a:r>
            <a:r>
              <a:rPr lang="en-US" altLang="zh-CN" sz="1600" b="1"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rPr>
              <a:t>MTE</a:t>
            </a:r>
            <a:r>
              <a:rPr lang="zh-CN" altLang="en-US" sz="1600" b="1"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rPr>
              <a:t>具有比</a:t>
            </a:r>
            <a:r>
              <a:rPr lang="en-US" altLang="zh-CN" sz="1600" b="1"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rPr>
              <a:t>MTE-spatial</a:t>
            </a:r>
            <a:r>
              <a:rPr lang="zh-CN" altLang="en-US" sz="1600" b="1"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rPr>
              <a:t>更佳的性能</a:t>
            </a:r>
            <a:endParaRPr lang="en-US" altLang="zh-CN" sz="1600" b="1"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endParaRPr>
          </a:p>
          <a:p>
            <a:pPr marL="800100" lvl="1" indent="-342900">
              <a:lnSpc>
                <a:spcPct val="110000"/>
              </a:lnSpc>
              <a:buFont typeface="Arial" panose="020B0604020202020204" pitchFamily="34" charset="0"/>
              <a:buChar char="•"/>
            </a:pPr>
            <a:r>
              <a:rPr lang="zh-CN" altLang="en-US" sz="1600" dirty="0">
                <a:solidFill>
                  <a:srgbClr val="2D84A9"/>
                </a:solidFill>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rPr>
              <a:t>时间视图能够带来边际性能增益</a:t>
            </a:r>
            <a:endParaRPr lang="en-US" altLang="zh-CN" sz="1600" dirty="0">
              <a:solidFill>
                <a:srgbClr val="2D84A9"/>
              </a:solidFill>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endParaRPr>
          </a:p>
          <a:p>
            <a:pPr marL="800100" lvl="1" indent="-342900">
              <a:lnSpc>
                <a:spcPct val="110000"/>
              </a:lnSpc>
              <a:buFont typeface="+mj-lt"/>
              <a:buAutoNum type="arabicPeriod"/>
            </a:pPr>
            <a:endParaRPr lang="en-US" altLang="zh-CN"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endParaRPr>
          </a:p>
        </p:txBody>
      </p:sp>
      <p:pic>
        <p:nvPicPr>
          <p:cNvPr id="9" name="图片 8">
            <a:extLst>
              <a:ext uri="{FF2B5EF4-FFF2-40B4-BE49-F238E27FC236}">
                <a16:creationId xmlns:a16="http://schemas.microsoft.com/office/drawing/2014/main" id="{9BFFF221-6471-3E49-B623-0714E384D0D2}"/>
              </a:ext>
            </a:extLst>
          </p:cNvPr>
          <p:cNvPicPr>
            <a:picLocks noChangeAspect="1"/>
          </p:cNvPicPr>
          <p:nvPr/>
        </p:nvPicPr>
        <p:blipFill>
          <a:blip r:embed="rId3"/>
          <a:stretch>
            <a:fillRect/>
          </a:stretch>
        </p:blipFill>
        <p:spPr>
          <a:xfrm>
            <a:off x="163024" y="2589777"/>
            <a:ext cx="6292646" cy="1678446"/>
          </a:xfrm>
          <a:prstGeom prst="rect">
            <a:avLst/>
          </a:prstGeom>
        </p:spPr>
      </p:pic>
      <p:pic>
        <p:nvPicPr>
          <p:cNvPr id="13" name="图片 12">
            <a:extLst>
              <a:ext uri="{FF2B5EF4-FFF2-40B4-BE49-F238E27FC236}">
                <a16:creationId xmlns:a16="http://schemas.microsoft.com/office/drawing/2014/main" id="{D91E7888-0ECC-08FF-ABE6-F12FAFAFF410}"/>
              </a:ext>
            </a:extLst>
          </p:cNvPr>
          <p:cNvPicPr>
            <a:picLocks noChangeAspect="1"/>
          </p:cNvPicPr>
          <p:nvPr/>
        </p:nvPicPr>
        <p:blipFill>
          <a:blip r:embed="rId4"/>
          <a:stretch>
            <a:fillRect/>
          </a:stretch>
        </p:blipFill>
        <p:spPr>
          <a:xfrm>
            <a:off x="6541725" y="2349971"/>
            <a:ext cx="5564220" cy="3090732"/>
          </a:xfrm>
          <a:prstGeom prst="rect">
            <a:avLst/>
          </a:prstGeom>
        </p:spPr>
      </p:pic>
    </p:spTree>
    <p:extLst>
      <p:ext uri="{BB962C8B-B14F-4D97-AF65-F5344CB8AC3E}">
        <p14:creationId xmlns:p14="http://schemas.microsoft.com/office/powerpoint/2010/main" val="2229510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869CA-19FB-9F34-C482-18291427A10A}"/>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687C2C20-7085-7015-DFFA-3780075F126D}"/>
              </a:ext>
            </a:extLst>
          </p:cNvPr>
          <p:cNvGrpSpPr/>
          <p:nvPr/>
        </p:nvGrpSpPr>
        <p:grpSpPr>
          <a:xfrm>
            <a:off x="0" y="133985"/>
            <a:ext cx="984843" cy="905342"/>
            <a:chOff x="0" y="0"/>
            <a:chExt cx="1036639" cy="1676401"/>
          </a:xfrm>
        </p:grpSpPr>
        <p:sp>
          <p:nvSpPr>
            <p:cNvPr id="5" name="矩形 4">
              <a:extLst>
                <a:ext uri="{FF2B5EF4-FFF2-40B4-BE49-F238E27FC236}">
                  <a16:creationId xmlns:a16="http://schemas.microsoft.com/office/drawing/2014/main" id="{65DE1533-462D-013D-1ED5-5D76B54174F6}"/>
                </a:ext>
              </a:extLst>
            </p:cNvPr>
            <p:cNvSpPr/>
            <p:nvPr/>
          </p:nvSpPr>
          <p:spPr>
            <a:xfrm flipH="1" flipV="1">
              <a:off x="626735" y="1"/>
              <a:ext cx="409904" cy="1676400"/>
            </a:xfrm>
            <a:prstGeom prst="rect">
              <a:avLst/>
            </a:prstGeom>
            <a:solidFill>
              <a:srgbClr val="2D84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Times New Roman" panose="02020603050405020304" pitchFamily="18" charset="0"/>
                <a:ea typeface="宋体" panose="02010600030101010101" pitchFamily="2" charset="-122"/>
                <a:cs typeface="+mn-ea"/>
                <a:sym typeface="Times New Roman" panose="02020603050405020304" pitchFamily="18" charset="0"/>
              </a:endParaRPr>
            </a:p>
          </p:txBody>
        </p:sp>
        <p:sp>
          <p:nvSpPr>
            <p:cNvPr id="6" name="矩形 5">
              <a:extLst>
                <a:ext uri="{FF2B5EF4-FFF2-40B4-BE49-F238E27FC236}">
                  <a16:creationId xmlns:a16="http://schemas.microsoft.com/office/drawing/2014/main" id="{673C6B3C-73C7-A696-85D1-5F75078D8E75}"/>
                </a:ext>
              </a:extLst>
            </p:cNvPr>
            <p:cNvSpPr/>
            <p:nvPr/>
          </p:nvSpPr>
          <p:spPr>
            <a:xfrm flipH="1" flipV="1">
              <a:off x="0" y="0"/>
              <a:ext cx="409905" cy="167639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Times New Roman" panose="02020603050405020304" pitchFamily="18" charset="0"/>
                <a:ea typeface="宋体" panose="02010600030101010101" pitchFamily="2" charset="-122"/>
                <a:cs typeface="+mn-ea"/>
                <a:sym typeface="Times New Roman" panose="02020603050405020304" pitchFamily="18" charset="0"/>
              </a:endParaRPr>
            </a:p>
          </p:txBody>
        </p:sp>
      </p:grpSp>
      <p:sp>
        <p:nvSpPr>
          <p:cNvPr id="8" name="文本框 7">
            <a:extLst>
              <a:ext uri="{FF2B5EF4-FFF2-40B4-BE49-F238E27FC236}">
                <a16:creationId xmlns:a16="http://schemas.microsoft.com/office/drawing/2014/main" id="{D2C617F1-49D2-ABAA-0755-5F9DA33682A3}"/>
              </a:ext>
            </a:extLst>
          </p:cNvPr>
          <p:cNvSpPr txBox="1"/>
          <p:nvPr/>
        </p:nvSpPr>
        <p:spPr>
          <a:xfrm>
            <a:off x="1190839" y="285770"/>
            <a:ext cx="9971147" cy="584775"/>
          </a:xfrm>
          <a:prstGeom prst="rect">
            <a:avLst/>
          </a:prstGeom>
          <a:noFill/>
        </p:spPr>
        <p:txBody>
          <a:bodyPr wrap="square" rtlCol="0">
            <a:spAutoFit/>
          </a:bodyPr>
          <a:lstStyle>
            <a:defPPr>
              <a:defRPr lang="zh-CN"/>
            </a:defPPr>
            <a:lvl1pPr>
              <a:defRPr sz="3200" b="1">
                <a:solidFill>
                  <a:srgbClr val="C00000"/>
                </a:solidFill>
                <a:latin typeface="黑体" panose="02010609060101010101" charset="-122"/>
                <a:ea typeface="黑体" panose="02010609060101010101" charset="-122"/>
              </a:defRPr>
            </a:lvl1pPr>
          </a:lstStyle>
          <a:p>
            <a:r>
              <a:rPr lang="en-US" altLang="zh-CN" dirty="0">
                <a:solidFill>
                  <a:schemeClr val="tx1"/>
                </a:solidFill>
                <a:latin typeface="Times New Roman" panose="02020603050405020304" pitchFamily="18" charset="0"/>
                <a:ea typeface="宋体" panose="02010600030101010101" pitchFamily="2" charset="-122"/>
                <a:sym typeface="Times New Roman" panose="02020603050405020304" pitchFamily="18" charset="0"/>
              </a:rPr>
              <a:t>4.3  </a:t>
            </a:r>
            <a:r>
              <a:rPr lang="zh-CN" altLang="en-US" dirty="0">
                <a:solidFill>
                  <a:schemeClr val="tx1"/>
                </a:solidFill>
                <a:latin typeface="Times New Roman" panose="02020603050405020304" pitchFamily="18" charset="0"/>
                <a:ea typeface="宋体" panose="02010600030101010101" pitchFamily="2" charset="-122"/>
                <a:sym typeface="Times New Roman" panose="02020603050405020304" pitchFamily="18" charset="0"/>
              </a:rPr>
              <a:t>下游任务实验</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0A6A493D-2761-8AE1-E6E9-572CB183A5A3}"/>
                  </a:ext>
                </a:extLst>
              </p:cNvPr>
              <p:cNvSpPr txBox="1"/>
              <p:nvPr/>
            </p:nvSpPr>
            <p:spPr>
              <a:xfrm>
                <a:off x="389424" y="1316051"/>
                <a:ext cx="11802576" cy="5588709"/>
              </a:xfrm>
              <a:prstGeom prst="rect">
                <a:avLst/>
              </a:prstGeom>
              <a:noFill/>
            </p:spPr>
            <p:txBody>
              <a:bodyPr wrap="square">
                <a:spAutoFit/>
              </a:bodyPr>
              <a:lstStyle/>
              <a:p>
                <a:pPr marL="285750" indent="-285750">
                  <a:lnSpc>
                    <a:spcPct val="110000"/>
                  </a:lnSpc>
                  <a:buFont typeface="Wingdings" panose="05000000000000000000" pitchFamily="2" charset="2"/>
                  <a:buChar char="n"/>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超参数调优</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marL="742950" lvl="1" indent="-285750">
                  <a:lnSpc>
                    <a:spcPct val="110000"/>
                  </a:lnSpc>
                  <a:buFont typeface="Wingdings" panose="05000000000000000000" pitchFamily="2" charset="2"/>
                  <a:buChar char="l"/>
                </a:pP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迁移视图中调整窗口大小</a:t>
                </a:r>
                <a:r>
                  <a:rPr lang="en-US" altLang="zh-CN"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w</a:t>
                </a:r>
              </a:p>
              <a:p>
                <a:pPr marL="742950" lvl="1" indent="-285750">
                  <a:lnSpc>
                    <a:spcPct val="110000"/>
                  </a:lnSpc>
                  <a:buFont typeface="Wingdings" panose="05000000000000000000" pitchFamily="2" charset="2"/>
                  <a:buChar char="l"/>
                </a:pPr>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空间视图的</a:t>
                </a:r>
                <a14:m>
                  <m:oMath xmlns:m="http://schemas.openxmlformats.org/officeDocument/2006/math">
                    <m:sSub>
                      <m:sSubPr>
                        <m:ctrlPr>
                          <a:rPr lang="en-US" altLang="zh-CN" b="1" i="1" smtClean="0">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ctrlPr>
                      </m:sSubPr>
                      <m:e>
                        <m:r>
                          <a:rPr lang="en-US" altLang="zh-CN" b="1" i="1" smtClean="0">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t>𝒌</m:t>
                        </m:r>
                      </m:e>
                      <m:sub>
                        <m:r>
                          <a:rPr lang="en-US" altLang="zh-CN" b="1" i="1" smtClean="0">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t>𝑺</m:t>
                        </m:r>
                      </m:sub>
                    </m:sSub>
                  </m:oMath>
                </a14:m>
                <a:r>
                  <a:rPr lang="zh-CN" altLang="en-US"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与时间视图中的</a:t>
                </a:r>
                <a14:m>
                  <m:oMath xmlns:m="http://schemas.openxmlformats.org/officeDocument/2006/math">
                    <m:sSub>
                      <m:sSubPr>
                        <m:ctrlPr>
                          <a:rPr lang="en-US" altLang="zh-CN" b="1" i="1" smtClean="0">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ctrlPr>
                      </m:sSubPr>
                      <m:e>
                        <m:r>
                          <a:rPr lang="en-US" altLang="zh-CN" b="1" i="1" smtClean="0">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t>𝒌</m:t>
                        </m:r>
                      </m:e>
                      <m:sub>
                        <m:r>
                          <a:rPr lang="en-US" altLang="zh-CN" b="1" i="1" smtClean="0">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t>𝑻</m:t>
                        </m:r>
                      </m:sub>
                    </m:sSub>
                  </m:oMath>
                </a14:m>
                <a:endParaRPr lang="en-US" altLang="zh-CN"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marL="742950" lvl="1" indent="-285750">
                  <a:lnSpc>
                    <a:spcPct val="110000"/>
                  </a:lnSpc>
                  <a:buFont typeface="Wingdings" panose="05000000000000000000" pitchFamily="2" charset="2"/>
                  <a:buChar char="l"/>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endParaRPr lang="en-US" altLang="zh-CN"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p:txBody>
          </p:sp>
        </mc:Choice>
        <mc:Fallback xmlns="">
          <p:sp>
            <p:nvSpPr>
              <p:cNvPr id="2" name="文本框 1">
                <a:extLst>
                  <a:ext uri="{FF2B5EF4-FFF2-40B4-BE49-F238E27FC236}">
                    <a16:creationId xmlns:a16="http://schemas.microsoft.com/office/drawing/2014/main" id="{0A6A493D-2761-8AE1-E6E9-572CB183A5A3}"/>
                  </a:ext>
                </a:extLst>
              </p:cNvPr>
              <p:cNvSpPr txBox="1">
                <a:spLocks noRot="1" noChangeAspect="1" noMove="1" noResize="1" noEditPoints="1" noAdjustHandles="1" noChangeArrowheads="1" noChangeShapeType="1" noTextEdit="1"/>
              </p:cNvSpPr>
              <p:nvPr/>
            </p:nvSpPr>
            <p:spPr>
              <a:xfrm>
                <a:off x="389424" y="1316051"/>
                <a:ext cx="11802576" cy="5588709"/>
              </a:xfrm>
              <a:prstGeom prst="rect">
                <a:avLst/>
              </a:prstGeom>
              <a:blipFill>
                <a:blip r:embed="rId3"/>
                <a:stretch>
                  <a:fillRect l="-465" t="-8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89C516DB-FDC5-2253-7555-C8F74772ECEA}"/>
                  </a:ext>
                </a:extLst>
              </p:cNvPr>
              <p:cNvSpPr txBox="1"/>
              <p:nvPr/>
            </p:nvSpPr>
            <p:spPr>
              <a:xfrm>
                <a:off x="214883" y="5399921"/>
                <a:ext cx="7024744" cy="1443152"/>
              </a:xfrm>
              <a:prstGeom prst="rect">
                <a:avLst/>
              </a:prstGeom>
              <a:noFill/>
            </p:spPr>
            <p:txBody>
              <a:bodyPr wrap="square">
                <a:spAutoFit/>
              </a:bodyPr>
              <a:lstStyle/>
              <a:p>
                <a:pPr marL="914400" lvl="1" indent="-457200">
                  <a:lnSpc>
                    <a:spcPct val="110000"/>
                  </a:lnSpc>
                  <a:buFont typeface="Wingdings" panose="05000000000000000000" pitchFamily="2" charset="2"/>
                  <a:buChar char="Ø"/>
                </a:pPr>
                <a:r>
                  <a:rPr lang="zh-CN" altLang="en-US" sz="1600"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rPr>
                  <a:t>在三个下游任务中对参数调优进行加权，选择最佳组合</a:t>
                </a:r>
                <a:endParaRPr lang="en-US" altLang="zh-CN" sz="1600"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endParaRPr>
              </a:p>
              <a:p>
                <a:pPr marL="800100" lvl="1" indent="-342900">
                  <a:lnSpc>
                    <a:spcPct val="110000"/>
                  </a:lnSpc>
                  <a:buFont typeface="Arial" panose="020B0604020202020204" pitchFamily="34" charset="0"/>
                  <a:buChar char="•"/>
                </a:pPr>
                <a:r>
                  <a:rPr lang="en-US" altLang="zh-CN" sz="1600" b="1"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rPr>
                  <a:t>w=9</a:t>
                </a:r>
                <a:r>
                  <a:rPr lang="zh-CN" altLang="en-US" sz="1600" b="1"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rPr>
                  <a:t>，</a:t>
                </a:r>
                <a:r>
                  <a:rPr lang="en-US" altLang="zh-CN" sz="1600" b="1" dirty="0">
                    <a:ea typeface="宋体" panose="02010600030101010101" pitchFamily="2" charset="-122"/>
                    <a:cs typeface="Times New Roman" panose="02020603050405020304" pitchFamily="18" charset="0"/>
                    <a:sym typeface="Times New Roman" panose="02020603050405020304" pitchFamily="18" charset="0"/>
                  </a:rPr>
                  <a:t> </a:t>
                </a:r>
                <a14:m>
                  <m:oMath xmlns:m="http://schemas.openxmlformats.org/officeDocument/2006/math">
                    <m:sSub>
                      <m:sSubPr>
                        <m:ctrlPr>
                          <a:rPr lang="en-US" altLang="zh-CN" sz="1600" b="1" i="1" smtClean="0">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ctrlPr>
                      </m:sSubPr>
                      <m:e>
                        <m:r>
                          <a:rPr lang="en-US" altLang="zh-CN" sz="1600" b="1" i="1" smtClean="0">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t>𝒌</m:t>
                        </m:r>
                      </m:e>
                      <m:sub>
                        <m:r>
                          <a:rPr lang="en-US" altLang="zh-CN" sz="1600" b="1" i="1" smtClean="0">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t>𝑺</m:t>
                        </m:r>
                      </m:sub>
                    </m:sSub>
                  </m:oMath>
                </a14:m>
                <a:r>
                  <a:rPr lang="en-US" altLang="zh-CN" sz="1600" b="1"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rPr>
                  <a:t>=64, </a:t>
                </a:r>
                <a14:m>
                  <m:oMath xmlns:m="http://schemas.openxmlformats.org/officeDocument/2006/math">
                    <m:sSub>
                      <m:sSubPr>
                        <m:ctrlPr>
                          <a:rPr lang="en-US" altLang="zh-CN" sz="1600" b="1" i="1" smtClean="0">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ctrlPr>
                      </m:sSubPr>
                      <m:e>
                        <m:r>
                          <a:rPr lang="en-US" altLang="zh-CN" sz="1600" b="1" i="1" smtClean="0">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t>𝒌</m:t>
                        </m:r>
                      </m:e>
                      <m:sub>
                        <m:r>
                          <a:rPr lang="en-US" altLang="zh-CN" sz="1600" b="1" i="1" smtClean="0">
                            <a:latin typeface="Cambria Math" panose="02040503050406030204" pitchFamily="18" charset="0"/>
                            <a:ea typeface="宋体" panose="02010600030101010101" pitchFamily="2" charset="-122"/>
                            <a:cs typeface="Times New Roman" panose="02020603050405020304" pitchFamily="18" charset="0"/>
                            <a:sym typeface="Times New Roman" panose="02020603050405020304" pitchFamily="18" charset="0"/>
                          </a:rPr>
                          <m:t>𝑻</m:t>
                        </m:r>
                      </m:sub>
                    </m:sSub>
                  </m:oMath>
                </a14:m>
                <a:r>
                  <a:rPr lang="en-US" altLang="zh-CN" sz="1600" b="1"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rPr>
                  <a:t>=128</a:t>
                </a:r>
                <a:r>
                  <a:rPr lang="zh-CN" altLang="en-US" sz="1600" b="1"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rPr>
                  <a:t>在三个下游任务之间产生平衡的最佳性能</a:t>
                </a:r>
                <a:endParaRPr lang="en-US" altLang="zh-CN" sz="1600" b="1"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endParaRPr>
              </a:p>
              <a:p>
                <a:pPr marL="800100" lvl="1" indent="-342900">
                  <a:lnSpc>
                    <a:spcPct val="110000"/>
                  </a:lnSpc>
                  <a:buFont typeface="Arial" panose="020B0604020202020204" pitchFamily="34" charset="0"/>
                  <a:buChar char="•"/>
                </a:pPr>
                <a:r>
                  <a:rPr lang="zh-CN" altLang="en-US" sz="1600" b="1" dirty="0">
                    <a:solidFill>
                      <a:srgbClr val="2D84A9"/>
                    </a:solidFill>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rPr>
                  <a:t>在迁移视图中存在长期依赖关系，而在空间和时间视图中存在中等的短期依赖关系</a:t>
                </a:r>
                <a:endParaRPr lang="en-US" altLang="zh-CN" sz="1600" b="1" dirty="0">
                  <a:solidFill>
                    <a:srgbClr val="2D84A9"/>
                  </a:solidFill>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endParaRPr>
              </a:p>
              <a:p>
                <a:pPr marL="800100" lvl="1" indent="-342900">
                  <a:lnSpc>
                    <a:spcPct val="110000"/>
                  </a:lnSpc>
                  <a:buFont typeface="+mj-lt"/>
                  <a:buAutoNum type="arabicPeriod"/>
                </a:pPr>
                <a:endParaRPr lang="en-US" altLang="zh-CN"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89C516DB-FDC5-2253-7555-C8F74772ECEA}"/>
                  </a:ext>
                </a:extLst>
              </p:cNvPr>
              <p:cNvSpPr txBox="1">
                <a:spLocks noRot="1" noChangeAspect="1" noMove="1" noResize="1" noEditPoints="1" noAdjustHandles="1" noChangeArrowheads="1" noChangeShapeType="1" noTextEdit="1"/>
              </p:cNvSpPr>
              <p:nvPr/>
            </p:nvSpPr>
            <p:spPr>
              <a:xfrm>
                <a:off x="214883" y="5399921"/>
                <a:ext cx="7024744" cy="1443152"/>
              </a:xfrm>
              <a:prstGeom prst="rect">
                <a:avLst/>
              </a:prstGeom>
              <a:blipFill>
                <a:blip r:embed="rId4"/>
                <a:stretch>
                  <a:fillRect t="-1688"/>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8EE616B4-7187-B04C-CABB-FD7FAFCF5F87}"/>
              </a:ext>
            </a:extLst>
          </p:cNvPr>
          <p:cNvPicPr>
            <a:picLocks noChangeAspect="1"/>
          </p:cNvPicPr>
          <p:nvPr/>
        </p:nvPicPr>
        <p:blipFill>
          <a:blip r:embed="rId5"/>
          <a:stretch>
            <a:fillRect/>
          </a:stretch>
        </p:blipFill>
        <p:spPr>
          <a:xfrm>
            <a:off x="0" y="2559739"/>
            <a:ext cx="7239627" cy="2080440"/>
          </a:xfrm>
          <a:prstGeom prst="rect">
            <a:avLst/>
          </a:prstGeom>
        </p:spPr>
      </p:pic>
      <p:pic>
        <p:nvPicPr>
          <p:cNvPr id="14" name="图片 13">
            <a:extLst>
              <a:ext uri="{FF2B5EF4-FFF2-40B4-BE49-F238E27FC236}">
                <a16:creationId xmlns:a16="http://schemas.microsoft.com/office/drawing/2014/main" id="{17726E57-5B38-82BD-A741-F06C523D4C11}"/>
              </a:ext>
            </a:extLst>
          </p:cNvPr>
          <p:cNvPicPr>
            <a:picLocks noChangeAspect="1"/>
          </p:cNvPicPr>
          <p:nvPr/>
        </p:nvPicPr>
        <p:blipFill>
          <a:blip r:embed="rId6"/>
          <a:stretch>
            <a:fillRect/>
          </a:stretch>
        </p:blipFill>
        <p:spPr>
          <a:xfrm>
            <a:off x="7104089" y="1050623"/>
            <a:ext cx="5087911" cy="4202004"/>
          </a:xfrm>
          <a:prstGeom prst="rect">
            <a:avLst/>
          </a:prstGeom>
        </p:spPr>
      </p:pic>
    </p:spTree>
    <p:extLst>
      <p:ext uri="{BB962C8B-B14F-4D97-AF65-F5344CB8AC3E}">
        <p14:creationId xmlns:p14="http://schemas.microsoft.com/office/powerpoint/2010/main" val="2919182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10">
            <a:extLst>
              <a:ext uri="{FF2B5EF4-FFF2-40B4-BE49-F238E27FC236}">
                <a16:creationId xmlns:a16="http://schemas.microsoft.com/office/drawing/2014/main" id="{43DD1124-211B-C605-ABE3-BCFB3C0FD942}"/>
              </a:ext>
            </a:extLst>
          </p:cNvPr>
          <p:cNvSpPr/>
          <p:nvPr/>
        </p:nvSpPr>
        <p:spPr>
          <a:xfrm>
            <a:off x="8158482" y="2326113"/>
            <a:ext cx="3957753" cy="4240773"/>
          </a:xfrm>
          <a:prstGeom prst="roundRect">
            <a:avLst/>
          </a:prstGeom>
          <a:solidFill>
            <a:srgbClr val="D0E8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530B70EA-66A1-BD19-D428-7CCE3699993B}"/>
              </a:ext>
            </a:extLst>
          </p:cNvPr>
          <p:cNvSpPr/>
          <p:nvPr/>
        </p:nvSpPr>
        <p:spPr>
          <a:xfrm>
            <a:off x="4033520" y="2331457"/>
            <a:ext cx="4124962" cy="4240773"/>
          </a:xfrm>
          <a:prstGeom prst="roundRect">
            <a:avLst/>
          </a:prstGeom>
          <a:solidFill>
            <a:srgbClr val="F0F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6784ED1D-BA1A-A652-33B1-1F4F807001D0}"/>
              </a:ext>
            </a:extLst>
          </p:cNvPr>
          <p:cNvSpPr/>
          <p:nvPr/>
        </p:nvSpPr>
        <p:spPr>
          <a:xfrm>
            <a:off x="0" y="2331457"/>
            <a:ext cx="4033520" cy="4240773"/>
          </a:xfrm>
          <a:prstGeom prst="roundRect">
            <a:avLst/>
          </a:prstGeom>
          <a:solidFill>
            <a:srgbClr val="D0E8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0" y="133985"/>
            <a:ext cx="984843" cy="905342"/>
            <a:chOff x="0" y="0"/>
            <a:chExt cx="1036639" cy="1676401"/>
          </a:xfrm>
        </p:grpSpPr>
        <p:sp>
          <p:nvSpPr>
            <p:cNvPr id="5" name="矩形 4"/>
            <p:cNvSpPr/>
            <p:nvPr/>
          </p:nvSpPr>
          <p:spPr>
            <a:xfrm flipH="1" flipV="1">
              <a:off x="626735" y="1"/>
              <a:ext cx="409904" cy="1676400"/>
            </a:xfrm>
            <a:prstGeom prst="rect">
              <a:avLst/>
            </a:prstGeom>
            <a:solidFill>
              <a:srgbClr val="2D84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Times New Roman" panose="02020603050405020304" pitchFamily="18" charset="0"/>
                <a:ea typeface="宋体" panose="02010600030101010101" pitchFamily="2" charset="-122"/>
                <a:cs typeface="+mn-ea"/>
                <a:sym typeface="Times New Roman" panose="02020603050405020304" pitchFamily="18" charset="0"/>
              </a:endParaRPr>
            </a:p>
          </p:txBody>
        </p:sp>
        <p:sp>
          <p:nvSpPr>
            <p:cNvPr id="6" name="矩形 5"/>
            <p:cNvSpPr/>
            <p:nvPr/>
          </p:nvSpPr>
          <p:spPr>
            <a:xfrm flipH="1" flipV="1">
              <a:off x="0" y="0"/>
              <a:ext cx="409905" cy="167639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Times New Roman" panose="02020603050405020304" pitchFamily="18" charset="0"/>
                <a:ea typeface="宋体" panose="02010600030101010101" pitchFamily="2" charset="-122"/>
                <a:cs typeface="+mn-ea"/>
                <a:sym typeface="Times New Roman" panose="02020603050405020304" pitchFamily="18" charset="0"/>
              </a:endParaRPr>
            </a:p>
          </p:txBody>
        </p:sp>
      </p:grpSp>
      <p:sp>
        <p:nvSpPr>
          <p:cNvPr id="8" name="文本框 7"/>
          <p:cNvSpPr txBox="1"/>
          <p:nvPr/>
        </p:nvSpPr>
        <p:spPr>
          <a:xfrm>
            <a:off x="1190839" y="285770"/>
            <a:ext cx="9971147" cy="584775"/>
          </a:xfrm>
          <a:prstGeom prst="rect">
            <a:avLst/>
          </a:prstGeom>
          <a:noFill/>
        </p:spPr>
        <p:txBody>
          <a:bodyPr wrap="square" rtlCol="0">
            <a:spAutoFit/>
          </a:bodyPr>
          <a:lstStyle>
            <a:defPPr>
              <a:defRPr lang="zh-CN"/>
            </a:defPPr>
            <a:lvl1pPr>
              <a:defRPr sz="3200" b="1">
                <a:solidFill>
                  <a:srgbClr val="C00000"/>
                </a:solidFill>
                <a:latin typeface="黑体" panose="02010609060101010101" charset="-122"/>
                <a:ea typeface="黑体" panose="02010609060101010101" charset="-122"/>
              </a:defRPr>
            </a:lvl1pPr>
          </a:lstStyle>
          <a:p>
            <a:r>
              <a:rPr lang="en-US" altLang="zh-CN" dirty="0">
                <a:solidFill>
                  <a:schemeClr val="tx1"/>
                </a:solidFill>
                <a:latin typeface="Times New Roman" panose="02020603050405020304" pitchFamily="18" charset="0"/>
                <a:ea typeface="宋体" panose="02010600030101010101" pitchFamily="2" charset="-122"/>
                <a:sym typeface="Times New Roman" panose="02020603050405020304" pitchFamily="18" charset="0"/>
              </a:rPr>
              <a:t>5  </a:t>
            </a:r>
            <a:r>
              <a:rPr lang="zh-CN" altLang="en-US" dirty="0">
                <a:solidFill>
                  <a:schemeClr val="tx1"/>
                </a:solidFill>
                <a:latin typeface="Times New Roman" panose="02020603050405020304" pitchFamily="18" charset="0"/>
                <a:ea typeface="宋体" panose="02010600030101010101" pitchFamily="2" charset="-122"/>
                <a:sym typeface="Times New Roman" panose="02020603050405020304" pitchFamily="18" charset="0"/>
              </a:rPr>
              <a:t>讨论</a:t>
            </a:r>
          </a:p>
        </p:txBody>
      </p:sp>
      <p:sp>
        <p:nvSpPr>
          <p:cNvPr id="3" name="文本框 2">
            <a:extLst>
              <a:ext uri="{FF2B5EF4-FFF2-40B4-BE49-F238E27FC236}">
                <a16:creationId xmlns:a16="http://schemas.microsoft.com/office/drawing/2014/main" id="{7CA33BBC-C18C-8F84-6F9D-608DB792FD04}"/>
              </a:ext>
            </a:extLst>
          </p:cNvPr>
          <p:cNvSpPr txBox="1"/>
          <p:nvPr/>
        </p:nvSpPr>
        <p:spPr>
          <a:xfrm>
            <a:off x="275124" y="1068520"/>
            <a:ext cx="11802576" cy="1320105"/>
          </a:xfrm>
          <a:prstGeom prst="rect">
            <a:avLst/>
          </a:prstGeom>
          <a:noFill/>
        </p:spPr>
        <p:txBody>
          <a:bodyPr wrap="square">
            <a:spAutoFit/>
          </a:bodyPr>
          <a:lstStyle/>
          <a:p>
            <a:pPr marL="285750" indent="-285750">
              <a:lnSpc>
                <a:spcPct val="110000"/>
              </a:lnSpc>
              <a:buFont typeface="Wingdings" panose="05000000000000000000" pitchFamily="2" charset="2"/>
              <a:buChar char="n"/>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经过实验结果，以下三种假设成立</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marL="800100" lvl="1" indent="-342900">
              <a:lnSpc>
                <a:spcPct val="110000"/>
              </a:lnSpc>
              <a:buFont typeface="+mj-lt"/>
              <a:buAutoNum type="arabicPeriod"/>
            </a:pPr>
            <a:r>
              <a:rPr lang="zh-CN" altLang="en-US" dirty="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人类轨迹携带的三种信息视图在不同的下游任务中各有优势；结合起来会产生最有利的结果</a:t>
            </a:r>
            <a:endParaRPr lang="en-US" altLang="zh-CN" dirty="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marL="800100" lvl="1" indent="-342900">
              <a:lnSpc>
                <a:spcPct val="110000"/>
              </a:lnSpc>
              <a:buFont typeface="+mj-lt"/>
              <a:buAutoNum type="arabicPeriod"/>
            </a:pPr>
            <a:r>
              <a:rPr lang="zh-CN" altLang="en-US" dirty="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建模远程依赖关系有利于建模迁移视图</a:t>
            </a:r>
            <a:endParaRPr lang="en-US" altLang="zh-CN" dirty="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marL="800100" lvl="1" indent="-342900">
              <a:lnSpc>
                <a:spcPct val="110000"/>
              </a:lnSpc>
              <a:buFont typeface="+mj-lt"/>
              <a:buAutoNum type="arabicPeriod"/>
            </a:pPr>
            <a:r>
              <a:rPr lang="zh-CN" altLang="en-US" dirty="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在时间和空间试图中对近邻依赖关系进行建模是可取的</a:t>
            </a:r>
            <a:endParaRPr lang="en-US" altLang="zh-CN" dirty="0">
              <a:solidFill>
                <a:srgbClr val="C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p:txBody>
      </p:sp>
      <p:sp>
        <p:nvSpPr>
          <p:cNvPr id="2" name="文本框 1">
            <a:extLst>
              <a:ext uri="{FF2B5EF4-FFF2-40B4-BE49-F238E27FC236}">
                <a16:creationId xmlns:a16="http://schemas.microsoft.com/office/drawing/2014/main" id="{1A8070A9-707D-A88B-5D5A-BEE4C83989A8}"/>
              </a:ext>
            </a:extLst>
          </p:cNvPr>
          <p:cNvSpPr txBox="1"/>
          <p:nvPr/>
        </p:nvSpPr>
        <p:spPr>
          <a:xfrm>
            <a:off x="-396240" y="2529432"/>
            <a:ext cx="4429760" cy="3813032"/>
          </a:xfrm>
          <a:prstGeom prst="rect">
            <a:avLst/>
          </a:prstGeom>
          <a:noFill/>
        </p:spPr>
        <p:txBody>
          <a:bodyPr wrap="square">
            <a:spAutoFit/>
          </a:bodyPr>
          <a:lstStyle/>
          <a:p>
            <a:pPr marL="914400" lvl="1" indent="-457200">
              <a:lnSpc>
                <a:spcPct val="110000"/>
              </a:lnSpc>
              <a:buFont typeface="Wingdings" panose="05000000000000000000" pitchFamily="2" charset="2"/>
              <a:buChar char="p"/>
            </a:pPr>
            <a:r>
              <a:rPr lang="zh-CN" altLang="en-US" sz="2000" b="1" dirty="0">
                <a:solidFill>
                  <a:srgbClr val="632B8D"/>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不同视角应当对特定的下游任务进行加权</a:t>
            </a:r>
            <a:r>
              <a:rPr lang="zh-CN" altLang="en-US" sz="2000" dirty="0">
                <a:solidFill>
                  <a:srgbClr val="632B8D"/>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endParaRPr lang="en-US" altLang="zh-CN" sz="2000" dirty="0">
              <a:solidFill>
                <a:srgbClr val="632B8D"/>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marL="914400" lvl="1" indent="-457200">
              <a:lnSpc>
                <a:spcPct val="110000"/>
              </a:lnSpc>
              <a:buFont typeface="Wingdings" panose="05000000000000000000" pitchFamily="2" charset="2"/>
              <a:buChar char="p"/>
            </a:pPr>
            <a:endParaRPr lang="en-US" altLang="zh-CN" sz="2000" dirty="0">
              <a:solidFill>
                <a:srgbClr val="632B8D"/>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marL="800100" lvl="1" indent="-342900">
              <a:lnSpc>
                <a:spcPct val="110000"/>
              </a:lnSpc>
              <a:buFont typeface="+mj-lt"/>
              <a:buAutoNum type="arabicPeriod"/>
            </a:pPr>
            <a:r>
              <a:rPr lang="zh-CN" altLang="en-US" sz="1400" dirty="0">
                <a:latin typeface="宋体" panose="02010600030101010101" pitchFamily="2" charset="-122"/>
                <a:ea typeface="宋体" panose="02010600030101010101" pitchFamily="2" charset="-122"/>
              </a:rPr>
              <a:t>迁移视图在所有任务中都很重要，是学习区域嵌入不可缺少的部分</a:t>
            </a:r>
            <a:endParaRPr lang="en-US" altLang="zh-CN" sz="1400" dirty="0">
              <a:solidFill>
                <a:srgbClr val="2D84A9"/>
              </a:solidFill>
              <a:latin typeface="宋体" panose="02010600030101010101" pitchFamily="2" charset="-122"/>
              <a:ea typeface="宋体" panose="02010600030101010101" pitchFamily="2" charset="-122"/>
            </a:endParaRPr>
          </a:p>
          <a:p>
            <a:pPr marL="800100" lvl="1" indent="-342900">
              <a:lnSpc>
                <a:spcPct val="110000"/>
              </a:lnSpc>
              <a:buFont typeface="+mj-lt"/>
              <a:buAutoNum type="arabicPeriod"/>
            </a:pPr>
            <a:r>
              <a:rPr lang="zh-CN" altLang="en-US" sz="1400"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rPr>
              <a:t>空间视图在土地利用分类任务中效果不如时间视图</a:t>
            </a:r>
            <a:endParaRPr lang="en-US" altLang="zh-CN" sz="1400"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endParaRPr>
          </a:p>
          <a:p>
            <a:pPr marL="800100" lvl="1" indent="-342900">
              <a:lnSpc>
                <a:spcPct val="110000"/>
              </a:lnSpc>
              <a:buFont typeface="+mj-lt"/>
              <a:buAutoNum type="arabicPeriod"/>
            </a:pPr>
            <a:r>
              <a:rPr lang="zh-CN" altLang="en-US" sz="1400"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rPr>
              <a:t>时间视图对土地利用分类有利，对房价预测有利，但不适用于估计人口密度</a:t>
            </a:r>
            <a:endParaRPr lang="en-US" altLang="zh-CN" sz="1400"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endParaRPr>
          </a:p>
          <a:p>
            <a:pPr marL="800100" lvl="1" indent="-342900">
              <a:lnSpc>
                <a:spcPct val="110000"/>
              </a:lnSpc>
              <a:buFont typeface="+mj-lt"/>
              <a:buAutoNum type="arabicPeriod"/>
            </a:pPr>
            <a:r>
              <a:rPr lang="zh-CN" altLang="en-US" sz="1400"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rPr>
              <a:t>为我们使用简单的连接来组合时间和空间图嵌入的方式提供解释；而不是使用复杂的融合手段</a:t>
            </a:r>
            <a:r>
              <a:rPr lang="en-US" altLang="zh-CN" sz="1400"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rPr>
              <a:t>(</a:t>
            </a:r>
            <a:r>
              <a:rPr lang="zh-CN" altLang="en-US" sz="1400"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rPr>
              <a:t>对比学习等</a:t>
            </a:r>
            <a:r>
              <a:rPr lang="en-US" altLang="zh-CN" sz="1400"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rPr>
              <a:t>)</a:t>
            </a:r>
          </a:p>
          <a:p>
            <a:pPr marL="800100" lvl="1" indent="-342900">
              <a:lnSpc>
                <a:spcPct val="110000"/>
              </a:lnSpc>
              <a:buFont typeface="Arial" panose="020B0604020202020204" pitchFamily="34" charset="0"/>
              <a:buChar char="•"/>
            </a:pPr>
            <a:endParaRPr lang="en-US" altLang="zh-CN" b="1" dirty="0">
              <a:solidFill>
                <a:srgbClr val="2D84A9"/>
              </a:solidFill>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endParaRPr>
          </a:p>
          <a:p>
            <a:pPr marL="800100" lvl="1" indent="-342900">
              <a:lnSpc>
                <a:spcPct val="110000"/>
              </a:lnSpc>
              <a:buFont typeface="+mj-lt"/>
              <a:buAutoNum type="arabicPeriod"/>
            </a:pPr>
            <a:endParaRPr lang="en-US" altLang="zh-CN"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endParaRPr>
          </a:p>
        </p:txBody>
      </p:sp>
      <p:sp>
        <p:nvSpPr>
          <p:cNvPr id="12" name="文本框 11">
            <a:extLst>
              <a:ext uri="{FF2B5EF4-FFF2-40B4-BE49-F238E27FC236}">
                <a16:creationId xmlns:a16="http://schemas.microsoft.com/office/drawing/2014/main" id="{1096A038-B775-B0DE-61D7-4C5A60D0AC3D}"/>
              </a:ext>
            </a:extLst>
          </p:cNvPr>
          <p:cNvSpPr txBox="1"/>
          <p:nvPr/>
        </p:nvSpPr>
        <p:spPr>
          <a:xfrm>
            <a:off x="3714779" y="2569256"/>
            <a:ext cx="4429760" cy="2323393"/>
          </a:xfrm>
          <a:prstGeom prst="rect">
            <a:avLst/>
          </a:prstGeom>
          <a:noFill/>
        </p:spPr>
        <p:txBody>
          <a:bodyPr wrap="square">
            <a:spAutoFit/>
          </a:bodyPr>
          <a:lstStyle/>
          <a:p>
            <a:pPr marL="914400" lvl="1" indent="-457200">
              <a:lnSpc>
                <a:spcPct val="110000"/>
              </a:lnSpc>
              <a:buFont typeface="Wingdings" panose="05000000000000000000" pitchFamily="2" charset="2"/>
              <a:buChar char="p"/>
            </a:pPr>
            <a:r>
              <a:rPr lang="zh-CN" altLang="en-US" sz="2000" b="1" dirty="0">
                <a:solidFill>
                  <a:srgbClr val="632B8D"/>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比较不同类型的数据在不同的下游任务中的有效性</a:t>
            </a:r>
            <a:r>
              <a:rPr lang="zh-CN" altLang="en-US" sz="2000" dirty="0">
                <a:solidFill>
                  <a:srgbClr val="632B8D"/>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endParaRPr lang="en-US" altLang="zh-CN" sz="2000" dirty="0">
              <a:solidFill>
                <a:srgbClr val="632B8D"/>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marL="914400" lvl="1" indent="-457200">
              <a:lnSpc>
                <a:spcPct val="110000"/>
              </a:lnSpc>
              <a:buFont typeface="Wingdings" panose="05000000000000000000" pitchFamily="2" charset="2"/>
              <a:buChar char="p"/>
            </a:pPr>
            <a:endParaRPr lang="en-US" altLang="zh-CN" sz="2000" dirty="0">
              <a:solidFill>
                <a:srgbClr val="632B8D"/>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r>
              <a:rPr lang="zh-CN" altLang="en-US" sz="1400" dirty="0">
                <a:latin typeface="宋体" panose="02010600030101010101" pitchFamily="2" charset="-122"/>
                <a:ea typeface="宋体" panose="02010600030101010101" pitchFamily="2" charset="-122"/>
              </a:rPr>
              <a:t>在不同类型的地理空间数据用于城市感知任务时，应该考虑不同类型地理空间数据的适应度</a:t>
            </a:r>
            <a:endParaRPr lang="en-US" altLang="zh-CN" sz="1400" b="1" dirty="0">
              <a:latin typeface="宋体" panose="02010600030101010101" pitchFamily="2" charset="-122"/>
              <a:ea typeface="宋体" panose="02010600030101010101" pitchFamily="2" charset="-122"/>
            </a:endParaRPr>
          </a:p>
          <a:p>
            <a:pPr marL="800100" lvl="1" indent="-342900">
              <a:lnSpc>
                <a:spcPct val="110000"/>
              </a:lnSpc>
              <a:buFont typeface="Arial" panose="020B0604020202020204" pitchFamily="34" charset="0"/>
              <a:buChar char="•"/>
            </a:pPr>
            <a:r>
              <a:rPr lang="zh-CN" altLang="en-US" sz="1400" dirty="0">
                <a:solidFill>
                  <a:srgbClr val="2D84A9"/>
                </a:solidFill>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rPr>
              <a:t>如何自适应合理选取合适的数据模式，或者让每种数据模式在不同任务中的权重不同</a:t>
            </a:r>
            <a:endParaRPr lang="en-US" altLang="zh-CN" sz="1400"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endParaRPr>
          </a:p>
          <a:p>
            <a:pPr marL="800100" lvl="1" indent="-342900">
              <a:lnSpc>
                <a:spcPct val="110000"/>
              </a:lnSpc>
              <a:buFont typeface="+mj-lt"/>
              <a:buAutoNum type="arabicPeriod"/>
            </a:pPr>
            <a:endParaRPr lang="en-US" altLang="zh-CN"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endParaRPr>
          </a:p>
        </p:txBody>
      </p:sp>
      <p:sp>
        <p:nvSpPr>
          <p:cNvPr id="4" name="文本框 3">
            <a:extLst>
              <a:ext uri="{FF2B5EF4-FFF2-40B4-BE49-F238E27FC236}">
                <a16:creationId xmlns:a16="http://schemas.microsoft.com/office/drawing/2014/main" id="{F0F2B3E8-5414-347D-4B0F-1571535A4938}"/>
              </a:ext>
            </a:extLst>
          </p:cNvPr>
          <p:cNvSpPr txBox="1"/>
          <p:nvPr/>
        </p:nvSpPr>
        <p:spPr>
          <a:xfrm>
            <a:off x="7904482" y="2539184"/>
            <a:ext cx="4124962" cy="1747851"/>
          </a:xfrm>
          <a:prstGeom prst="rect">
            <a:avLst/>
          </a:prstGeom>
          <a:noFill/>
        </p:spPr>
        <p:txBody>
          <a:bodyPr wrap="square">
            <a:spAutoFit/>
          </a:bodyPr>
          <a:lstStyle/>
          <a:p>
            <a:pPr marL="914400" lvl="1" indent="-457200">
              <a:lnSpc>
                <a:spcPct val="110000"/>
              </a:lnSpc>
              <a:buFont typeface="Wingdings" panose="05000000000000000000" pitchFamily="2" charset="2"/>
              <a:buChar char="p"/>
            </a:pPr>
            <a:r>
              <a:rPr lang="zh-CN" altLang="en-US" sz="2000" b="1" dirty="0">
                <a:solidFill>
                  <a:srgbClr val="632B8D"/>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预训练方法值得研究：</a:t>
            </a:r>
            <a:endParaRPr lang="en-US" altLang="zh-CN" sz="2000" dirty="0">
              <a:solidFill>
                <a:srgbClr val="632B8D"/>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marL="914400" lvl="1" indent="-457200">
              <a:lnSpc>
                <a:spcPct val="110000"/>
              </a:lnSpc>
              <a:buFont typeface="Wingdings" panose="05000000000000000000" pitchFamily="2" charset="2"/>
              <a:buChar char="p"/>
            </a:pPr>
            <a:endParaRPr lang="en-US" altLang="zh-CN" sz="2000" dirty="0">
              <a:solidFill>
                <a:srgbClr val="632B8D"/>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r>
              <a:rPr lang="zh-CN" altLang="en-US" sz="1400"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rPr>
              <a:t>诸多城市交通研究</a:t>
            </a:r>
            <a:r>
              <a:rPr lang="en-US" altLang="zh-CN" sz="1400"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rPr>
              <a:t>(e.g. Li, Xia, et al. 2024; Zhang, Gong, Zhang, et al. 2023). </a:t>
            </a:r>
            <a:r>
              <a:rPr lang="zh-CN" altLang="en-US" sz="1400"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rPr>
              <a:t>表明预训练方法在预测任务中是有效的</a:t>
            </a:r>
            <a:endParaRPr lang="en-US" altLang="zh-CN" sz="1400"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endParaRPr>
          </a:p>
          <a:p>
            <a:pPr marL="800100" lvl="1" indent="-342900">
              <a:lnSpc>
                <a:spcPct val="110000"/>
              </a:lnSpc>
              <a:buFont typeface="+mj-lt"/>
              <a:buAutoNum type="arabicPeriod"/>
            </a:pPr>
            <a:endParaRPr lang="en-US" altLang="zh-CN"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endParaRPr>
          </a:p>
        </p:txBody>
      </p:sp>
    </p:spTree>
    <p:extLst>
      <p:ext uri="{BB962C8B-B14F-4D97-AF65-F5344CB8AC3E}">
        <p14:creationId xmlns:p14="http://schemas.microsoft.com/office/powerpoint/2010/main" val="20183099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133985"/>
            <a:ext cx="984843" cy="905342"/>
            <a:chOff x="0" y="0"/>
            <a:chExt cx="1036639" cy="1676401"/>
          </a:xfrm>
        </p:grpSpPr>
        <p:sp>
          <p:nvSpPr>
            <p:cNvPr id="5" name="矩形 4"/>
            <p:cNvSpPr/>
            <p:nvPr/>
          </p:nvSpPr>
          <p:spPr>
            <a:xfrm flipH="1" flipV="1">
              <a:off x="626735" y="1"/>
              <a:ext cx="409904" cy="1676400"/>
            </a:xfrm>
            <a:prstGeom prst="rect">
              <a:avLst/>
            </a:prstGeom>
            <a:solidFill>
              <a:srgbClr val="2D84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Times New Roman" panose="02020603050405020304" pitchFamily="18" charset="0"/>
                <a:ea typeface="宋体" panose="02010600030101010101" pitchFamily="2" charset="-122"/>
                <a:cs typeface="+mn-ea"/>
                <a:sym typeface="Times New Roman" panose="02020603050405020304" pitchFamily="18" charset="0"/>
              </a:endParaRPr>
            </a:p>
          </p:txBody>
        </p:sp>
        <p:sp>
          <p:nvSpPr>
            <p:cNvPr id="6" name="矩形 5"/>
            <p:cNvSpPr/>
            <p:nvPr/>
          </p:nvSpPr>
          <p:spPr>
            <a:xfrm flipH="1" flipV="1">
              <a:off x="0" y="0"/>
              <a:ext cx="409905" cy="167639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Times New Roman" panose="02020603050405020304" pitchFamily="18" charset="0"/>
                <a:ea typeface="宋体" panose="02010600030101010101" pitchFamily="2" charset="-122"/>
                <a:cs typeface="+mn-ea"/>
                <a:sym typeface="Times New Roman" panose="02020603050405020304" pitchFamily="18" charset="0"/>
              </a:endParaRPr>
            </a:p>
          </p:txBody>
        </p:sp>
      </p:grpSp>
      <p:sp>
        <p:nvSpPr>
          <p:cNvPr id="8" name="文本框 7"/>
          <p:cNvSpPr txBox="1"/>
          <p:nvPr/>
        </p:nvSpPr>
        <p:spPr>
          <a:xfrm>
            <a:off x="1190839" y="285770"/>
            <a:ext cx="9971147" cy="584775"/>
          </a:xfrm>
          <a:prstGeom prst="rect">
            <a:avLst/>
          </a:prstGeom>
          <a:noFill/>
        </p:spPr>
        <p:txBody>
          <a:bodyPr wrap="square" rtlCol="0">
            <a:spAutoFit/>
          </a:bodyPr>
          <a:lstStyle>
            <a:defPPr>
              <a:defRPr lang="zh-CN"/>
            </a:defPPr>
            <a:lvl1pPr>
              <a:defRPr sz="3200" b="1">
                <a:solidFill>
                  <a:srgbClr val="C00000"/>
                </a:solidFill>
                <a:latin typeface="黑体" panose="02010609060101010101" charset="-122"/>
                <a:ea typeface="黑体" panose="02010609060101010101" charset="-122"/>
              </a:defRPr>
            </a:lvl1pPr>
          </a:lstStyle>
          <a:p>
            <a:r>
              <a:rPr lang="en-US" altLang="zh-CN" dirty="0">
                <a:solidFill>
                  <a:schemeClr val="tx1"/>
                </a:solidFill>
                <a:latin typeface="Times New Roman" panose="02020603050405020304" pitchFamily="18" charset="0"/>
                <a:ea typeface="宋体" panose="02010600030101010101" pitchFamily="2" charset="-122"/>
                <a:sym typeface="Times New Roman" panose="02020603050405020304" pitchFamily="18" charset="0"/>
              </a:rPr>
              <a:t>6  </a:t>
            </a:r>
            <a:r>
              <a:rPr lang="zh-CN" altLang="en-US" dirty="0">
                <a:solidFill>
                  <a:schemeClr val="tx1"/>
                </a:solidFill>
                <a:latin typeface="Times New Roman" panose="02020603050405020304" pitchFamily="18" charset="0"/>
                <a:ea typeface="宋体" panose="02010600030101010101" pitchFamily="2" charset="-122"/>
                <a:sym typeface="Times New Roman" panose="02020603050405020304" pitchFamily="18" charset="0"/>
              </a:rPr>
              <a:t>结论</a:t>
            </a:r>
          </a:p>
        </p:txBody>
      </p:sp>
      <p:sp>
        <p:nvSpPr>
          <p:cNvPr id="4" name="文本框 3">
            <a:extLst>
              <a:ext uri="{FF2B5EF4-FFF2-40B4-BE49-F238E27FC236}">
                <a16:creationId xmlns:a16="http://schemas.microsoft.com/office/drawing/2014/main" id="{326D4E0A-3629-84A6-D54F-FE863E9AB406}"/>
              </a:ext>
            </a:extLst>
          </p:cNvPr>
          <p:cNvSpPr txBox="1"/>
          <p:nvPr/>
        </p:nvSpPr>
        <p:spPr>
          <a:xfrm>
            <a:off x="440051" y="1328385"/>
            <a:ext cx="11802576" cy="2677143"/>
          </a:xfrm>
          <a:prstGeom prst="rect">
            <a:avLst/>
          </a:prstGeom>
          <a:noFill/>
        </p:spPr>
        <p:txBody>
          <a:bodyPr wrap="square">
            <a:spAutoFit/>
          </a:bodyPr>
          <a:lstStyle/>
          <a:p>
            <a:pPr marL="285750" indent="-285750">
              <a:lnSpc>
                <a:spcPct val="110000"/>
              </a:lnSpc>
              <a:buFont typeface="Wingdings" panose="05000000000000000000" pitchFamily="2" charset="2"/>
              <a:buChar char="n"/>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提出一种</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MTE</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方法用完全无监督的方式学习具有人类轨迹的有效区域表示</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marL="742950" lvl="1" indent="-285750">
              <a:lnSpc>
                <a:spcPct val="110000"/>
              </a:lnSpc>
              <a:buFont typeface="Arial" panose="020B0604020202020204" pitchFamily="34" charset="0"/>
              <a:buChar char="•"/>
            </a:pPr>
            <a:r>
              <a:rPr lang="zh-CN" altLang="en-US" sz="2000"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远程依赖关系在迁移视图中是有意义的：</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因此本文对迁移视图使用</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Skip-Gram</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学习远程依赖</a:t>
            </a:r>
            <a:endParaRPr lang="en-US" altLang="zh-CN"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marL="742950" lvl="1" indent="-285750">
              <a:lnSpc>
                <a:spcPct val="110000"/>
              </a:lnSpc>
              <a:buFont typeface="Arial" panose="020B0604020202020204" pitchFamily="34" charset="0"/>
              <a:buChar char="•"/>
            </a:pPr>
            <a:r>
              <a:rPr lang="zh-CN" altLang="en-US" sz="2000"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时空视图的短期依赖关系更可取：</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对因此利用无监督图表示学习来学习两个视图的嵌入</a:t>
            </a:r>
            <a:endParaRPr lang="en-US" altLang="zh-CN"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marL="742950" lvl="1" indent="-285750">
              <a:lnSpc>
                <a:spcPct val="110000"/>
              </a:lnSpc>
              <a:buFont typeface="Arial" panose="020B0604020202020204" pitchFamily="34" charset="0"/>
              <a:buChar char="•"/>
            </a:pPr>
            <a:r>
              <a:rPr lang="zh-CN" altLang="en-US" sz="2000"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下游任务的广泛实验</a:t>
            </a:r>
            <a:r>
              <a:rPr lang="en-US" altLang="zh-CN" sz="2000"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r>
              <a:rPr lang="zh-CN" altLang="en-US" sz="2000"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土地利用分类、人口密度估计、房价预测</a:t>
            </a:r>
            <a:r>
              <a:rPr lang="en-US" altLang="zh-CN" sz="2000"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r>
              <a:rPr lang="zh-CN" altLang="en-US" sz="2000"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本文观察到不同视图的有效性在特定下游任务中存在差异</a:t>
            </a:r>
            <a:endParaRPr lang="en-US" altLang="zh-CN"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marL="742950" lvl="1" indent="-285750">
              <a:lnSpc>
                <a:spcPct val="110000"/>
              </a:lnSpc>
              <a:buFont typeface="Arial" panose="020B0604020202020204" pitchFamily="34" charset="0"/>
              <a:buChar char="•"/>
            </a:pPr>
            <a:r>
              <a:rPr lang="zh-CN" altLang="en-US" sz="2000" b="1" dirty="0">
                <a:solidFill>
                  <a:srgbClr val="2D84A9"/>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提出讨论：</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本研究提供了各种深度学习技术对地理空间数据所携带的不同信息视图建模的适应性的见解</a:t>
            </a:r>
            <a:endParaRPr lang="en-US" altLang="zh-CN"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a:lnSpc>
                <a:spcPct val="110000"/>
              </a:lnSpc>
            </a:pPr>
            <a:endParaRPr lang="en-US" altLang="zh-CN"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a:lnSpc>
                <a:spcPct val="110000"/>
              </a:lnSpc>
            </a:pPr>
            <a:endParaRPr lang="en-US" altLang="zh-CN"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p:txBody>
      </p:sp>
    </p:spTree>
    <p:extLst>
      <p:ext uri="{BB962C8B-B14F-4D97-AF65-F5344CB8AC3E}">
        <p14:creationId xmlns:p14="http://schemas.microsoft.com/office/powerpoint/2010/main" val="16755548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784145" y="1"/>
            <a:ext cx="409903" cy="2249212"/>
          </a:xfrm>
          <a:prstGeom prst="rect">
            <a:avLst/>
          </a:prstGeom>
          <a:solidFill>
            <a:srgbClr val="2D84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Times New Roman" panose="02020603050405020304" pitchFamily="18" charset="0"/>
              <a:ea typeface="宋体" panose="02010600030101010101" pitchFamily="2" charset="-122"/>
              <a:cs typeface="+mn-ea"/>
              <a:sym typeface="Times New Roman" panose="02020603050405020304" pitchFamily="18" charset="0"/>
            </a:endParaRPr>
          </a:p>
        </p:txBody>
      </p:sp>
      <p:sp>
        <p:nvSpPr>
          <p:cNvPr id="12" name="矩形 11"/>
          <p:cNvSpPr/>
          <p:nvPr/>
        </p:nvSpPr>
        <p:spPr>
          <a:xfrm>
            <a:off x="9603951" y="0"/>
            <a:ext cx="409903" cy="224921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Times New Roman" panose="02020603050405020304" pitchFamily="18" charset="0"/>
              <a:ea typeface="宋体" panose="02010600030101010101" pitchFamily="2" charset="-122"/>
              <a:cs typeface="+mn-ea"/>
              <a:sym typeface="Times New Roman" panose="02020603050405020304" pitchFamily="18" charset="0"/>
            </a:endParaRPr>
          </a:p>
        </p:txBody>
      </p:sp>
      <p:sp>
        <p:nvSpPr>
          <p:cNvPr id="15" name="矩形 14"/>
          <p:cNvSpPr/>
          <p:nvPr/>
        </p:nvSpPr>
        <p:spPr>
          <a:xfrm>
            <a:off x="6231615" y="3059678"/>
            <a:ext cx="3687227" cy="132343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0" b="1" i="0" u="none" strike="noStrike" kern="1200" cap="none" spc="300" normalizeH="0" baseline="0" noProof="0" dirty="0">
                <a:ln>
                  <a:noFill/>
                </a:ln>
                <a:solidFill>
                  <a:schemeClr val="tx1">
                    <a:lumMod val="75000"/>
                    <a:lumOff val="25000"/>
                  </a:schemeClr>
                </a:solidFill>
                <a:effectLst/>
                <a:uLnTx/>
                <a:uFillTx/>
                <a:latin typeface="Times New Roman" panose="02020603050405020304" pitchFamily="18" charset="0"/>
                <a:ea typeface="宋体" panose="02010600030101010101" pitchFamily="2" charset="-122"/>
                <a:cs typeface="+mn-ea"/>
                <a:sym typeface="Times New Roman" panose="02020603050405020304" pitchFamily="18" charset="0"/>
              </a:rPr>
              <a:t>谢 谢！</a:t>
            </a:r>
            <a:endParaRPr kumimoji="0" lang="en-US" sz="8000" b="1" i="0" u="none" strike="noStrike" kern="1200" cap="none" spc="300" normalizeH="0" baseline="0" noProof="0" dirty="0">
              <a:ln>
                <a:noFill/>
              </a:ln>
              <a:solidFill>
                <a:schemeClr val="tx1">
                  <a:lumMod val="75000"/>
                  <a:lumOff val="25000"/>
                </a:schemeClr>
              </a:solidFill>
              <a:effectLst/>
              <a:uLnTx/>
              <a:uFillTx/>
              <a:latin typeface="Times New Roman" panose="02020603050405020304" pitchFamily="18" charset="0"/>
              <a:ea typeface="宋体" panose="02010600030101010101" pitchFamily="2" charset="-122"/>
              <a:cs typeface="+mn-ea"/>
              <a:sym typeface="Times New Roman" panose="02020603050405020304" pitchFamily="18" charset="0"/>
            </a:endParaRPr>
          </a:p>
        </p:txBody>
      </p:sp>
      <p:sp>
        <p:nvSpPr>
          <p:cNvPr id="16" name="矩形 15"/>
          <p:cNvSpPr/>
          <p:nvPr/>
        </p:nvSpPr>
        <p:spPr>
          <a:xfrm>
            <a:off x="8784145" y="4611562"/>
            <a:ext cx="409903" cy="2249212"/>
          </a:xfrm>
          <a:prstGeom prst="rect">
            <a:avLst/>
          </a:prstGeom>
          <a:solidFill>
            <a:srgbClr val="2D84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Times New Roman" panose="02020603050405020304" pitchFamily="18" charset="0"/>
              <a:ea typeface="宋体" panose="02010600030101010101" pitchFamily="2" charset="-122"/>
              <a:cs typeface="+mn-ea"/>
              <a:sym typeface="Times New Roman" panose="02020603050405020304" pitchFamily="18" charset="0"/>
            </a:endParaRPr>
          </a:p>
        </p:txBody>
      </p:sp>
      <p:sp>
        <p:nvSpPr>
          <p:cNvPr id="17" name="矩形 16"/>
          <p:cNvSpPr/>
          <p:nvPr/>
        </p:nvSpPr>
        <p:spPr>
          <a:xfrm>
            <a:off x="9603951" y="4611561"/>
            <a:ext cx="409903" cy="224921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Times New Roman" panose="02020603050405020304" pitchFamily="18" charset="0"/>
              <a:ea typeface="宋体" panose="02010600030101010101" pitchFamily="2" charset="-122"/>
              <a:cs typeface="+mn-ea"/>
              <a:sym typeface="Times New Roman" panose="02020603050405020304" pitchFamily="18" charset="0"/>
            </a:endParaRPr>
          </a:p>
        </p:txBody>
      </p:sp>
      <p:sp>
        <p:nvSpPr>
          <p:cNvPr id="2" name="椭圆 1"/>
          <p:cNvSpPr/>
          <p:nvPr/>
        </p:nvSpPr>
        <p:spPr>
          <a:xfrm>
            <a:off x="6558237" y="5042352"/>
            <a:ext cx="312459" cy="312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宋体" panose="02010600030101010101" pitchFamily="2" charset="-122"/>
              <a:cs typeface="+mn-ea"/>
              <a:sym typeface="Times New Roman" panose="02020603050405020304" pitchFamily="18" charset="0"/>
            </a:endParaRPr>
          </a:p>
        </p:txBody>
      </p:sp>
      <p:sp>
        <p:nvSpPr>
          <p:cNvPr id="19" name="椭圆 18"/>
          <p:cNvSpPr/>
          <p:nvPr/>
        </p:nvSpPr>
        <p:spPr>
          <a:xfrm>
            <a:off x="6558237" y="5499619"/>
            <a:ext cx="312459" cy="31245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宋体" panose="02010600030101010101" pitchFamily="2" charset="-122"/>
              <a:cs typeface="+mn-ea"/>
              <a:sym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133985"/>
            <a:ext cx="984843" cy="905342"/>
            <a:chOff x="0" y="0"/>
            <a:chExt cx="1036639" cy="1676401"/>
          </a:xfrm>
        </p:grpSpPr>
        <p:sp>
          <p:nvSpPr>
            <p:cNvPr id="5" name="矩形 4"/>
            <p:cNvSpPr/>
            <p:nvPr/>
          </p:nvSpPr>
          <p:spPr>
            <a:xfrm flipH="1" flipV="1">
              <a:off x="626735" y="1"/>
              <a:ext cx="409904" cy="1676400"/>
            </a:xfrm>
            <a:prstGeom prst="rect">
              <a:avLst/>
            </a:prstGeom>
            <a:solidFill>
              <a:srgbClr val="2D84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Times New Roman" panose="02020603050405020304" pitchFamily="18" charset="0"/>
                <a:ea typeface="宋体" panose="02010600030101010101" pitchFamily="2" charset="-122"/>
                <a:cs typeface="+mn-ea"/>
                <a:sym typeface="Times New Roman" panose="02020603050405020304" pitchFamily="18" charset="0"/>
              </a:endParaRPr>
            </a:p>
          </p:txBody>
        </p:sp>
        <p:sp>
          <p:nvSpPr>
            <p:cNvPr id="6" name="矩形 5"/>
            <p:cNvSpPr/>
            <p:nvPr/>
          </p:nvSpPr>
          <p:spPr>
            <a:xfrm flipH="1" flipV="1">
              <a:off x="0" y="0"/>
              <a:ext cx="409905" cy="167639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Times New Roman" panose="02020603050405020304" pitchFamily="18" charset="0"/>
                <a:ea typeface="宋体" panose="02010600030101010101" pitchFamily="2" charset="-122"/>
                <a:cs typeface="+mn-ea"/>
                <a:sym typeface="Times New Roman" panose="02020603050405020304" pitchFamily="18" charset="0"/>
              </a:endParaRPr>
            </a:p>
          </p:txBody>
        </p:sp>
      </p:grpSp>
      <p:sp>
        <p:nvSpPr>
          <p:cNvPr id="8" name="文本框 7"/>
          <p:cNvSpPr txBox="1"/>
          <p:nvPr/>
        </p:nvSpPr>
        <p:spPr>
          <a:xfrm>
            <a:off x="1190839" y="285770"/>
            <a:ext cx="9971147" cy="584775"/>
          </a:xfrm>
          <a:prstGeom prst="rect">
            <a:avLst/>
          </a:prstGeom>
          <a:noFill/>
        </p:spPr>
        <p:txBody>
          <a:bodyPr wrap="square" rtlCol="0">
            <a:spAutoFit/>
          </a:bodyPr>
          <a:lstStyle>
            <a:defPPr>
              <a:defRPr lang="zh-CN"/>
            </a:defPPr>
            <a:lvl1pPr>
              <a:defRPr sz="3200" b="1">
                <a:solidFill>
                  <a:srgbClr val="C00000"/>
                </a:solidFill>
                <a:latin typeface="黑体" panose="02010609060101010101" charset="-122"/>
                <a:ea typeface="黑体" panose="02010609060101010101" charset="-122"/>
              </a:defRPr>
            </a:lvl1pPr>
          </a:lstStyle>
          <a:p>
            <a:r>
              <a:rPr lang="en-US" altLang="zh-CN" dirty="0">
                <a:solidFill>
                  <a:schemeClr val="tx1"/>
                </a:solidFill>
                <a:latin typeface="Times New Roman" panose="02020603050405020304" pitchFamily="18" charset="0"/>
                <a:ea typeface="宋体" panose="02010600030101010101" pitchFamily="2" charset="-122"/>
                <a:sym typeface="Times New Roman" panose="02020603050405020304" pitchFamily="18" charset="0"/>
              </a:rPr>
              <a:t>1  Introduction</a:t>
            </a:r>
          </a:p>
        </p:txBody>
      </p:sp>
      <p:sp>
        <p:nvSpPr>
          <p:cNvPr id="3" name="文本框 2">
            <a:extLst>
              <a:ext uri="{FF2B5EF4-FFF2-40B4-BE49-F238E27FC236}">
                <a16:creationId xmlns:a16="http://schemas.microsoft.com/office/drawing/2014/main" id="{054C1220-38A5-33F5-C2D7-78E16AAE5D5E}"/>
              </a:ext>
            </a:extLst>
          </p:cNvPr>
          <p:cNvSpPr txBox="1"/>
          <p:nvPr/>
        </p:nvSpPr>
        <p:spPr>
          <a:xfrm>
            <a:off x="389424" y="1334112"/>
            <a:ext cx="6399996" cy="403252"/>
          </a:xfrm>
          <a:prstGeom prst="rect">
            <a:avLst/>
          </a:prstGeom>
          <a:noFill/>
        </p:spPr>
        <p:txBody>
          <a:bodyPr wrap="square">
            <a:spAutoFit/>
          </a:bodyPr>
          <a:lstStyle/>
          <a:p>
            <a:pPr marL="285750" marR="0" lvl="0" indent="-285750" algn="l" defTabSz="914400" rtl="0" eaLnBrk="1" fontAlgn="auto" latinLnBrk="0" hangingPunct="1">
              <a:lnSpc>
                <a:spcPct val="110000"/>
              </a:lnSpc>
              <a:spcBef>
                <a:spcPts val="0"/>
              </a:spcBef>
              <a:spcAft>
                <a:spcPts val="0"/>
              </a:spcAft>
              <a:buClrTx/>
              <a:buSzTx/>
              <a:buFont typeface="Wingdings" panose="05000000000000000000" pitchFamily="2" charset="2"/>
              <a:buChar char="n"/>
              <a:tabLst/>
              <a:defRPr/>
            </a:pPr>
            <a:r>
              <a:rPr lang="zh-CN" altLang="en-US"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三种信息视角用于反映城市区域语义</a:t>
            </a:r>
            <a:endParaRPr lang="en-US" altLang="zh-CN"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p:txBody>
      </p:sp>
      <p:pic>
        <p:nvPicPr>
          <p:cNvPr id="9" name="图片 8">
            <a:extLst>
              <a:ext uri="{FF2B5EF4-FFF2-40B4-BE49-F238E27FC236}">
                <a16:creationId xmlns:a16="http://schemas.microsoft.com/office/drawing/2014/main" id="{94175886-1391-999E-8183-E1F04B0CC411}"/>
              </a:ext>
            </a:extLst>
          </p:cNvPr>
          <p:cNvPicPr>
            <a:picLocks noChangeAspect="1"/>
          </p:cNvPicPr>
          <p:nvPr/>
        </p:nvPicPr>
        <p:blipFill>
          <a:blip r:embed="rId3"/>
          <a:stretch>
            <a:fillRect/>
          </a:stretch>
        </p:blipFill>
        <p:spPr>
          <a:xfrm>
            <a:off x="194712" y="1944373"/>
            <a:ext cx="5249250" cy="3868434"/>
          </a:xfrm>
          <a:prstGeom prst="rect">
            <a:avLst/>
          </a:prstGeom>
        </p:spPr>
      </p:pic>
      <p:sp>
        <p:nvSpPr>
          <p:cNvPr id="11" name="文本框 10">
            <a:extLst>
              <a:ext uri="{FF2B5EF4-FFF2-40B4-BE49-F238E27FC236}">
                <a16:creationId xmlns:a16="http://schemas.microsoft.com/office/drawing/2014/main" id="{CA6AEBD0-9519-1EFF-AC56-332FA37757ED}"/>
              </a:ext>
            </a:extLst>
          </p:cNvPr>
          <p:cNvSpPr txBox="1"/>
          <p:nvPr/>
        </p:nvSpPr>
        <p:spPr>
          <a:xfrm>
            <a:off x="6025024" y="1535738"/>
            <a:ext cx="5777552" cy="5250155"/>
          </a:xfrm>
          <a:prstGeom prst="rect">
            <a:avLst/>
          </a:prstGeom>
          <a:noFill/>
        </p:spPr>
        <p:txBody>
          <a:bodyPr wrap="square">
            <a:spAutoFit/>
          </a:bodyPr>
          <a:lstStyle/>
          <a:p>
            <a:pPr marL="285750" indent="-285750">
              <a:lnSpc>
                <a:spcPct val="110000"/>
              </a:lnSpc>
              <a:buFont typeface="Wingdings" panose="05000000000000000000" pitchFamily="2" charset="2"/>
              <a:buChar char="p"/>
            </a:pPr>
            <a:r>
              <a:rPr lang="zh-CN" altLang="en-US"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迁移视图</a:t>
            </a:r>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(Transition View): </a:t>
            </a:r>
            <a:r>
              <a:rPr lang="zh-CN" altLang="en-US"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人类在不同城市位置或区域之间的迁移是轨迹携带信息的主要来源。它们反映了城市区域之间的连通性和相关性。人类的地理位置迁移通常需要不同地点之间的紧密联系，可以显示出长期依赖关系</a:t>
            </a:r>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r>
              <a:rPr lang="zh-CN" altLang="en-US"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例如：家庭和工作场所之间的远程通勤</a:t>
            </a:r>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p>
          <a:p>
            <a:pPr marL="285750" indent="-285750">
              <a:lnSpc>
                <a:spcPct val="110000"/>
              </a:lnSpc>
              <a:buFont typeface="Wingdings" panose="05000000000000000000" pitchFamily="2" charset="2"/>
              <a:buChar char="p"/>
            </a:pPr>
            <a:endPar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marL="285750" indent="-285750">
              <a:lnSpc>
                <a:spcPct val="110000"/>
              </a:lnSpc>
              <a:buFont typeface="Wingdings" panose="05000000000000000000" pitchFamily="2" charset="2"/>
              <a:buChar char="p"/>
            </a:pPr>
            <a:r>
              <a:rPr lang="zh-CN" altLang="en-US"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空间视图</a:t>
            </a:r>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(Spatial View): </a:t>
            </a:r>
            <a:r>
              <a:rPr lang="zh-CN" altLang="en-US"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相邻的城市区域或地点在许多社会经济因素</a:t>
            </a:r>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r>
              <a:rPr lang="zh-CN" altLang="en-US"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人口密度、房价</a:t>
            </a:r>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r>
              <a:rPr lang="zh-CN" altLang="en-US"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具有相似性和相关性。明确建模空间视图可以加强相邻城市区域之间的相关性，并在很大程度上填补未捕获的迁移视图</a:t>
            </a:r>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(Wang and Li 2017).</a:t>
            </a:r>
          </a:p>
          <a:p>
            <a:pPr marL="285750" indent="-285750">
              <a:lnSpc>
                <a:spcPct val="110000"/>
              </a:lnSpc>
              <a:buFont typeface="Wingdings" panose="05000000000000000000" pitchFamily="2" charset="2"/>
              <a:buChar char="p"/>
            </a:pPr>
            <a:endPar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marL="285750" indent="-285750">
              <a:lnSpc>
                <a:spcPct val="110000"/>
              </a:lnSpc>
              <a:buFont typeface="Wingdings" panose="05000000000000000000" pitchFamily="2" charset="2"/>
              <a:buChar char="p"/>
            </a:pPr>
            <a:r>
              <a:rPr lang="zh-CN" altLang="en-US"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时间视图</a:t>
            </a:r>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(Temporal View): </a:t>
            </a:r>
            <a:r>
              <a:rPr lang="zh-CN" altLang="en-US"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能够揭示城市区域</a:t>
            </a:r>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r>
              <a:rPr lang="zh-CN" altLang="en-US"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住宅区、工业区</a:t>
            </a:r>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r>
              <a:rPr lang="zh-CN" altLang="en-US"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的时间规律，被认为具有城市功能的指示性</a:t>
            </a:r>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(Wan et al. 2021)</a:t>
            </a:r>
            <a:endParaRPr lang="en-US" altLang="zh-CN"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a:lnSpc>
                <a:spcPct val="110000"/>
              </a:lnSpc>
            </a:pPr>
            <a:endParaRPr lang="en-US" altLang="zh-CN"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p:txBody>
      </p:sp>
      <p:sp>
        <p:nvSpPr>
          <p:cNvPr id="2" name="对话气泡: 圆角矩形 1">
            <a:extLst>
              <a:ext uri="{FF2B5EF4-FFF2-40B4-BE49-F238E27FC236}">
                <a16:creationId xmlns:a16="http://schemas.microsoft.com/office/drawing/2014/main" id="{6BE91E97-DD14-A290-CAD5-274937E327DA}"/>
              </a:ext>
            </a:extLst>
          </p:cNvPr>
          <p:cNvSpPr/>
          <p:nvPr/>
        </p:nvSpPr>
        <p:spPr>
          <a:xfrm>
            <a:off x="4837197" y="666973"/>
            <a:ext cx="2158219" cy="686789"/>
          </a:xfrm>
          <a:prstGeom prst="wedgeRoundRectCallout">
            <a:avLst>
              <a:gd name="adj1" fmla="val -62817"/>
              <a:gd name="adj2" fmla="val 140871"/>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400" dirty="0">
                <a:latin typeface="Times New Roman" panose="02020603050405020304" pitchFamily="18" charset="0"/>
                <a:ea typeface="宋体" panose="02010600030101010101" pitchFamily="2" charset="-122"/>
                <a:sym typeface="Times New Roman" panose="02020603050405020304" pitchFamily="18" charset="0"/>
              </a:rPr>
              <a:t>人类轨迹中的多跳转换是有意义的</a:t>
            </a:r>
            <a:r>
              <a:rPr lang="en-US" altLang="zh-CN" sz="1400" dirty="0">
                <a:latin typeface="Times New Roman" panose="02020603050405020304" pitchFamily="18" charset="0"/>
                <a:ea typeface="宋体" panose="02010600030101010101" pitchFamily="2" charset="-122"/>
                <a:sym typeface="Times New Roman" panose="02020603050405020304" pitchFamily="18" charset="0"/>
              </a:rPr>
              <a:t>(</a:t>
            </a:r>
            <a:r>
              <a:rPr lang="zh-CN" altLang="en-US" sz="1400" dirty="0">
                <a:latin typeface="Times New Roman" panose="02020603050405020304" pitchFamily="18" charset="0"/>
                <a:ea typeface="宋体" panose="02010600030101010101" pitchFamily="2" charset="-122"/>
                <a:sym typeface="Times New Roman" panose="02020603050405020304" pitchFamily="18" charset="0"/>
              </a:rPr>
              <a:t>明确的人类运动</a:t>
            </a:r>
            <a:r>
              <a:rPr lang="en-US" altLang="zh-CN" sz="1400" dirty="0">
                <a:latin typeface="Times New Roman" panose="02020603050405020304" pitchFamily="18" charset="0"/>
                <a:ea typeface="宋体" panose="02010600030101010101" pitchFamily="2" charset="-122"/>
                <a:sym typeface="Times New Roman" panose="02020603050405020304" pitchFamily="18" charset="0"/>
              </a:rPr>
              <a:t>)</a:t>
            </a:r>
            <a:endParaRPr lang="zh-CN" altLang="en-US" sz="1400" b="1" dirty="0">
              <a:solidFill>
                <a:schemeClr val="tx1"/>
              </a:solidFill>
              <a:latin typeface="Times New Roman" panose="02020603050405020304" pitchFamily="18" charset="0"/>
              <a:ea typeface="宋体" panose="02010600030101010101" pitchFamily="2" charset="-122"/>
              <a:sym typeface="Times New Roman" panose="02020603050405020304" pitchFamily="18" charset="0"/>
            </a:endParaRPr>
          </a:p>
        </p:txBody>
      </p:sp>
      <p:sp>
        <p:nvSpPr>
          <p:cNvPr id="4" name="对话气泡: 圆角矩形 3">
            <a:extLst>
              <a:ext uri="{FF2B5EF4-FFF2-40B4-BE49-F238E27FC236}">
                <a16:creationId xmlns:a16="http://schemas.microsoft.com/office/drawing/2014/main" id="{37D66103-3EC6-5369-8B01-CBC859F7339F}"/>
              </a:ext>
            </a:extLst>
          </p:cNvPr>
          <p:cNvSpPr/>
          <p:nvPr/>
        </p:nvSpPr>
        <p:spPr>
          <a:xfrm>
            <a:off x="194712" y="5889813"/>
            <a:ext cx="2350028" cy="968187"/>
          </a:xfrm>
          <a:prstGeom prst="wedgeRoundRectCallout">
            <a:avLst>
              <a:gd name="adj1" fmla="val 2320"/>
              <a:gd name="adj2" fmla="val -102634"/>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400" dirty="0">
                <a:latin typeface="Times New Roman" panose="02020603050405020304" pitchFamily="18" charset="0"/>
                <a:ea typeface="宋体" panose="02010600030101010101" pitchFamily="2" charset="-122"/>
                <a:sym typeface="Times New Roman" panose="02020603050405020304" pitchFamily="18" charset="0"/>
              </a:rPr>
              <a:t>没有人类运动所表达的明确的连通性，远距离以来很难在城市区域的粒度上成立</a:t>
            </a:r>
            <a:endParaRPr lang="zh-CN" altLang="en-US" sz="1400" b="1" dirty="0">
              <a:solidFill>
                <a:schemeClr val="tx1"/>
              </a:solidFill>
              <a:latin typeface="Times New Roman" panose="02020603050405020304" pitchFamily="18" charset="0"/>
              <a:ea typeface="宋体" panose="02010600030101010101" pitchFamily="2" charset="-122"/>
              <a:sym typeface="Times New Roman" panose="02020603050405020304" pitchFamily="18" charset="0"/>
            </a:endParaRPr>
          </a:p>
        </p:txBody>
      </p:sp>
      <p:sp>
        <p:nvSpPr>
          <p:cNvPr id="10" name="对话气泡: 圆角矩形 9">
            <a:extLst>
              <a:ext uri="{FF2B5EF4-FFF2-40B4-BE49-F238E27FC236}">
                <a16:creationId xmlns:a16="http://schemas.microsoft.com/office/drawing/2014/main" id="{0E24BBE5-F6BA-081B-7A38-08AB3FECF7A0}"/>
              </a:ext>
            </a:extLst>
          </p:cNvPr>
          <p:cNvSpPr/>
          <p:nvPr/>
        </p:nvSpPr>
        <p:spPr>
          <a:xfrm>
            <a:off x="3022899" y="6191027"/>
            <a:ext cx="2146466" cy="666973"/>
          </a:xfrm>
          <a:prstGeom prst="wedgeRoundRectCallout">
            <a:avLst>
              <a:gd name="adj1" fmla="val -34266"/>
              <a:gd name="adj2" fmla="val -168763"/>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400" dirty="0">
                <a:latin typeface="Times New Roman" panose="02020603050405020304" pitchFamily="18" charset="0"/>
                <a:ea typeface="宋体" panose="02010600030101010101" pitchFamily="2" charset="-122"/>
                <a:sym typeface="Times New Roman" panose="02020603050405020304" pitchFamily="18" charset="0"/>
              </a:rPr>
              <a:t>捕获时间接近度无法在长期时间相关性上成立</a:t>
            </a:r>
            <a:endParaRPr lang="zh-CN" altLang="en-US" sz="1400" b="1" dirty="0">
              <a:solidFill>
                <a:schemeClr val="tx1"/>
              </a:solidFill>
              <a:latin typeface="Times New Roman" panose="02020603050405020304" pitchFamily="18" charset="0"/>
              <a:ea typeface="宋体" panose="02010600030101010101" pitchFamily="2" charset="-122"/>
              <a:sym typeface="Times New Roman" panose="02020603050405020304" pitchFamily="18" charset="0"/>
            </a:endParaRPr>
          </a:p>
        </p:txBody>
      </p:sp>
    </p:spTree>
    <p:extLst>
      <p:ext uri="{BB962C8B-B14F-4D97-AF65-F5344CB8AC3E}">
        <p14:creationId xmlns:p14="http://schemas.microsoft.com/office/powerpoint/2010/main" val="1406636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133985"/>
            <a:ext cx="984843" cy="905342"/>
            <a:chOff x="0" y="0"/>
            <a:chExt cx="1036639" cy="1676401"/>
          </a:xfrm>
        </p:grpSpPr>
        <p:sp>
          <p:nvSpPr>
            <p:cNvPr id="5" name="矩形 4"/>
            <p:cNvSpPr/>
            <p:nvPr/>
          </p:nvSpPr>
          <p:spPr>
            <a:xfrm flipH="1" flipV="1">
              <a:off x="626735" y="1"/>
              <a:ext cx="409904" cy="1676400"/>
            </a:xfrm>
            <a:prstGeom prst="rect">
              <a:avLst/>
            </a:prstGeom>
            <a:solidFill>
              <a:srgbClr val="2D84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Times New Roman" panose="02020603050405020304" pitchFamily="18" charset="0"/>
                <a:ea typeface="宋体" panose="02010600030101010101" pitchFamily="2" charset="-122"/>
                <a:cs typeface="+mn-ea"/>
                <a:sym typeface="Times New Roman" panose="02020603050405020304" pitchFamily="18" charset="0"/>
              </a:endParaRPr>
            </a:p>
          </p:txBody>
        </p:sp>
        <p:sp>
          <p:nvSpPr>
            <p:cNvPr id="6" name="矩形 5"/>
            <p:cNvSpPr/>
            <p:nvPr/>
          </p:nvSpPr>
          <p:spPr>
            <a:xfrm flipH="1" flipV="1">
              <a:off x="0" y="0"/>
              <a:ext cx="409905" cy="167639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Times New Roman" panose="02020603050405020304" pitchFamily="18" charset="0"/>
                <a:ea typeface="宋体" panose="02010600030101010101" pitchFamily="2" charset="-122"/>
                <a:cs typeface="+mn-ea"/>
                <a:sym typeface="Times New Roman" panose="02020603050405020304" pitchFamily="18" charset="0"/>
              </a:endParaRPr>
            </a:p>
          </p:txBody>
        </p:sp>
      </p:grpSp>
      <p:sp>
        <p:nvSpPr>
          <p:cNvPr id="8" name="文本框 7"/>
          <p:cNvSpPr txBox="1"/>
          <p:nvPr/>
        </p:nvSpPr>
        <p:spPr>
          <a:xfrm>
            <a:off x="1190839" y="285770"/>
            <a:ext cx="9971147" cy="584775"/>
          </a:xfrm>
          <a:prstGeom prst="rect">
            <a:avLst/>
          </a:prstGeom>
          <a:noFill/>
        </p:spPr>
        <p:txBody>
          <a:bodyPr wrap="square" rtlCol="0">
            <a:spAutoFit/>
          </a:bodyPr>
          <a:lstStyle>
            <a:defPPr>
              <a:defRPr lang="zh-CN"/>
            </a:defPPr>
            <a:lvl1pPr>
              <a:defRPr sz="3200" b="1">
                <a:solidFill>
                  <a:srgbClr val="C00000"/>
                </a:solidFill>
                <a:latin typeface="黑体" panose="02010609060101010101" charset="-122"/>
                <a:ea typeface="黑体" panose="02010609060101010101" charset="-122"/>
              </a:defRPr>
            </a:lvl1pPr>
          </a:lstStyle>
          <a:p>
            <a:r>
              <a:rPr lang="en-US" altLang="zh-CN" dirty="0">
                <a:solidFill>
                  <a:schemeClr val="tx1"/>
                </a:solidFill>
                <a:latin typeface="Times New Roman" panose="02020603050405020304" pitchFamily="18" charset="0"/>
                <a:ea typeface="宋体" panose="02010600030101010101" pitchFamily="2" charset="-122"/>
                <a:sym typeface="Times New Roman" panose="02020603050405020304" pitchFamily="18" charset="0"/>
              </a:rPr>
              <a:t>1  Introduction</a:t>
            </a:r>
          </a:p>
        </p:txBody>
      </p:sp>
      <p:sp>
        <p:nvSpPr>
          <p:cNvPr id="18" name="文本框 17">
            <a:extLst>
              <a:ext uri="{FF2B5EF4-FFF2-40B4-BE49-F238E27FC236}">
                <a16:creationId xmlns:a16="http://schemas.microsoft.com/office/drawing/2014/main" id="{F2FF4853-0CEB-3F5F-9AF0-98D6FB993419}"/>
              </a:ext>
            </a:extLst>
          </p:cNvPr>
          <p:cNvSpPr txBox="1"/>
          <p:nvPr/>
        </p:nvSpPr>
        <p:spPr>
          <a:xfrm>
            <a:off x="389423" y="1328829"/>
            <a:ext cx="10873833" cy="1320105"/>
          </a:xfrm>
          <a:prstGeom prst="rect">
            <a:avLst/>
          </a:prstGeom>
          <a:noFill/>
        </p:spPr>
        <p:txBody>
          <a:bodyPr wrap="square">
            <a:spAutoFit/>
          </a:bodyPr>
          <a:lstStyle/>
          <a:p>
            <a:pPr marL="285750" marR="0" lvl="0" indent="-285750" algn="l" defTabSz="914400" rtl="0" eaLnBrk="1" fontAlgn="auto" latinLnBrk="0" hangingPunct="1">
              <a:lnSpc>
                <a:spcPct val="110000"/>
              </a:lnSpc>
              <a:spcBef>
                <a:spcPts val="0"/>
              </a:spcBef>
              <a:spcAft>
                <a:spcPts val="0"/>
              </a:spcAft>
              <a:buClrTx/>
              <a:buSzTx/>
              <a:buFont typeface="Wingdings" panose="05000000000000000000" pitchFamily="2" charset="2"/>
              <a:buChar char="n"/>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MTE(Multi-view Trajectory Embedding)</a:t>
            </a:r>
          </a:p>
          <a:p>
            <a:pPr marL="742950" lvl="1" indent="-285750">
              <a:lnSpc>
                <a:spcPct val="110000"/>
              </a:lnSpc>
              <a:buFont typeface="Wingdings" panose="05000000000000000000" pitchFamily="2" charset="2"/>
              <a:buChar char="Ø"/>
              <a:defRPr/>
            </a:pP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使用</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Skip-Gram(</a:t>
            </a:r>
            <a:r>
              <a:rPr lang="en-US" altLang="zh-CN" dirty="0" err="1">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Mikolov</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et al. 2013; as used in Word2Vec)</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建模迁移视图</a:t>
            </a:r>
            <a:endParaRPr lang="en-US" altLang="zh-CN"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marL="742950" lvl="1" indent="-285750">
              <a:lnSpc>
                <a:spcPct val="110000"/>
              </a:lnSpc>
              <a:buFont typeface="Wingdings" panose="05000000000000000000" pitchFamily="2" charset="2"/>
              <a:buChar char="Ø"/>
              <a:defRPr/>
            </a:pP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基于图扩散和</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infomax</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的</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GNN</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建模时间和空间视图</a:t>
            </a:r>
            <a:endParaRPr lang="en-US" altLang="zh-CN"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marL="742950" lvl="1" indent="-285750">
              <a:lnSpc>
                <a:spcPct val="110000"/>
              </a:lnSpc>
              <a:buFont typeface="Wingdings" panose="05000000000000000000" pitchFamily="2" charset="2"/>
              <a:buChar char="Ø"/>
              <a:defRPr/>
            </a:pP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将人类轨迹的三种信息视图整合到区域嵌入中，利用不同视图特征表达进行表示学习</a:t>
            </a:r>
            <a:endParaRPr lang="en-US" altLang="zh-CN"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p:txBody>
      </p:sp>
      <p:sp>
        <p:nvSpPr>
          <p:cNvPr id="4" name="文本框 3">
            <a:extLst>
              <a:ext uri="{FF2B5EF4-FFF2-40B4-BE49-F238E27FC236}">
                <a16:creationId xmlns:a16="http://schemas.microsoft.com/office/drawing/2014/main" id="{AE25D732-C10C-DF88-E8FF-C76F11672665}"/>
              </a:ext>
            </a:extLst>
          </p:cNvPr>
          <p:cNvSpPr txBox="1"/>
          <p:nvPr/>
        </p:nvSpPr>
        <p:spPr>
          <a:xfrm>
            <a:off x="389422" y="2768947"/>
            <a:ext cx="10873833" cy="1015406"/>
          </a:xfrm>
          <a:prstGeom prst="rect">
            <a:avLst/>
          </a:prstGeom>
          <a:noFill/>
        </p:spPr>
        <p:txBody>
          <a:bodyPr wrap="square">
            <a:spAutoFit/>
          </a:bodyPr>
          <a:lstStyle/>
          <a:p>
            <a:pPr marL="285750" marR="0" lvl="0" indent="-285750" algn="l" defTabSz="914400" rtl="0" eaLnBrk="1" fontAlgn="auto" latinLnBrk="0" hangingPunct="1">
              <a:lnSpc>
                <a:spcPct val="110000"/>
              </a:lnSpc>
              <a:spcBef>
                <a:spcPts val="0"/>
              </a:spcBef>
              <a:spcAft>
                <a:spcPts val="0"/>
              </a:spcAft>
              <a:buClrTx/>
              <a:buSzTx/>
              <a:buFont typeface="Wingdings" panose="05000000000000000000" pitchFamily="2" charset="2"/>
              <a:buChar char="n"/>
              <a:tabLst/>
              <a:defRPr/>
            </a:pP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模型应用</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marL="742950" lvl="1" indent="-285750">
              <a:lnSpc>
                <a:spcPct val="110000"/>
              </a:lnSpc>
              <a:buFont typeface="Wingdings" panose="05000000000000000000" pitchFamily="2" charset="2"/>
              <a:buChar char="Ø"/>
              <a:defRPr/>
            </a:pP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在中国深圳研究区域将生成的区域嵌入用于三个下游任务：</a:t>
            </a:r>
            <a:endParaRPr lang="en-US" altLang="zh-CN"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marL="1200150" lvl="2" indent="-285750">
              <a:lnSpc>
                <a:spcPct val="110000"/>
              </a:lnSpc>
              <a:buFont typeface="Arial" panose="020B0604020202020204" pitchFamily="34" charset="0"/>
              <a:buChar char="•"/>
              <a:defRPr/>
            </a:pP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土地利用分类、人口密度估计和房价预测</a:t>
            </a:r>
            <a:endParaRPr lang="en-US" altLang="zh-CN"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p:txBody>
      </p:sp>
    </p:spTree>
    <p:extLst>
      <p:ext uri="{BB962C8B-B14F-4D97-AF65-F5344CB8AC3E}">
        <p14:creationId xmlns:p14="http://schemas.microsoft.com/office/powerpoint/2010/main" val="429007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784145" y="1"/>
            <a:ext cx="409903" cy="2249212"/>
          </a:xfrm>
          <a:prstGeom prst="rect">
            <a:avLst/>
          </a:prstGeom>
          <a:solidFill>
            <a:srgbClr val="2D84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Times New Roman" panose="02020603050405020304" pitchFamily="18" charset="0"/>
              <a:ea typeface="宋体" panose="02010600030101010101" pitchFamily="2" charset="-122"/>
              <a:cs typeface="+mn-ea"/>
              <a:sym typeface="Times New Roman" panose="02020603050405020304" pitchFamily="18" charset="0"/>
            </a:endParaRPr>
          </a:p>
        </p:txBody>
      </p:sp>
      <p:sp>
        <p:nvSpPr>
          <p:cNvPr id="12" name="矩形 11"/>
          <p:cNvSpPr/>
          <p:nvPr/>
        </p:nvSpPr>
        <p:spPr>
          <a:xfrm>
            <a:off x="9603951" y="0"/>
            <a:ext cx="409903" cy="224921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Times New Roman" panose="02020603050405020304" pitchFamily="18" charset="0"/>
              <a:ea typeface="宋体" panose="02010600030101010101" pitchFamily="2" charset="-122"/>
              <a:cs typeface="+mn-ea"/>
              <a:sym typeface="Times New Roman" panose="02020603050405020304" pitchFamily="18" charset="0"/>
            </a:endParaRPr>
          </a:p>
        </p:txBody>
      </p:sp>
      <p:sp>
        <p:nvSpPr>
          <p:cNvPr id="16" name="矩形 15"/>
          <p:cNvSpPr/>
          <p:nvPr/>
        </p:nvSpPr>
        <p:spPr>
          <a:xfrm>
            <a:off x="8784145" y="3929308"/>
            <a:ext cx="409903" cy="2931465"/>
          </a:xfrm>
          <a:prstGeom prst="rect">
            <a:avLst/>
          </a:prstGeom>
          <a:solidFill>
            <a:srgbClr val="2D84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Times New Roman" panose="02020603050405020304" pitchFamily="18" charset="0"/>
              <a:ea typeface="宋体" panose="02010600030101010101" pitchFamily="2" charset="-122"/>
              <a:cs typeface="+mn-ea"/>
              <a:sym typeface="Times New Roman" panose="02020603050405020304" pitchFamily="18" charset="0"/>
            </a:endParaRPr>
          </a:p>
        </p:txBody>
      </p:sp>
      <p:sp>
        <p:nvSpPr>
          <p:cNvPr id="17" name="矩形 16"/>
          <p:cNvSpPr/>
          <p:nvPr/>
        </p:nvSpPr>
        <p:spPr>
          <a:xfrm>
            <a:off x="9603951" y="3929308"/>
            <a:ext cx="409903" cy="29314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Times New Roman" panose="02020603050405020304" pitchFamily="18" charset="0"/>
              <a:ea typeface="宋体" panose="02010600030101010101" pitchFamily="2" charset="-122"/>
              <a:cs typeface="+mn-ea"/>
              <a:sym typeface="Times New Roman" panose="02020603050405020304" pitchFamily="18" charset="0"/>
            </a:endParaRPr>
          </a:p>
        </p:txBody>
      </p:sp>
      <p:sp>
        <p:nvSpPr>
          <p:cNvPr id="7" name="文本框 6"/>
          <p:cNvSpPr txBox="1"/>
          <p:nvPr/>
        </p:nvSpPr>
        <p:spPr>
          <a:xfrm>
            <a:off x="-148730" y="2667082"/>
            <a:ext cx="12340730" cy="646331"/>
          </a:xfrm>
          <a:prstGeom prst="rect">
            <a:avLst/>
          </a:prstGeom>
          <a:noFill/>
        </p:spPr>
        <p:txBody>
          <a:bodyPr wrap="square" rtlCol="0">
            <a:spAutoFit/>
            <a:scene3d>
              <a:camera prst="orthographicFront"/>
              <a:lightRig rig="threePt" dir="t"/>
            </a:scene3d>
            <a:sp3d contourW="12700"/>
          </a:bodyPr>
          <a:lstStyle/>
          <a:p>
            <a:pPr algn="ctr"/>
            <a:r>
              <a:rPr lang="en-US" altLang="zh-CN" sz="3600"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2</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Related Work</a:t>
            </a:r>
          </a:p>
        </p:txBody>
      </p:sp>
    </p:spTree>
    <p:extLst>
      <p:ext uri="{BB962C8B-B14F-4D97-AF65-F5344CB8AC3E}">
        <p14:creationId xmlns:p14="http://schemas.microsoft.com/office/powerpoint/2010/main" val="2974125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133985"/>
            <a:ext cx="984843" cy="905342"/>
            <a:chOff x="0" y="0"/>
            <a:chExt cx="1036639" cy="1676401"/>
          </a:xfrm>
        </p:grpSpPr>
        <p:sp>
          <p:nvSpPr>
            <p:cNvPr id="5" name="矩形 4"/>
            <p:cNvSpPr/>
            <p:nvPr/>
          </p:nvSpPr>
          <p:spPr>
            <a:xfrm flipH="1" flipV="1">
              <a:off x="626735" y="1"/>
              <a:ext cx="409904" cy="1676400"/>
            </a:xfrm>
            <a:prstGeom prst="rect">
              <a:avLst/>
            </a:prstGeom>
            <a:solidFill>
              <a:srgbClr val="2D84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Times New Roman" panose="02020603050405020304" pitchFamily="18" charset="0"/>
                <a:ea typeface="宋体" panose="02010600030101010101" pitchFamily="2" charset="-122"/>
                <a:cs typeface="+mn-ea"/>
                <a:sym typeface="Times New Roman" panose="02020603050405020304" pitchFamily="18" charset="0"/>
              </a:endParaRPr>
            </a:p>
          </p:txBody>
        </p:sp>
        <p:sp>
          <p:nvSpPr>
            <p:cNvPr id="6" name="矩形 5"/>
            <p:cNvSpPr/>
            <p:nvPr/>
          </p:nvSpPr>
          <p:spPr>
            <a:xfrm flipH="1" flipV="1">
              <a:off x="0" y="0"/>
              <a:ext cx="409905" cy="167639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Times New Roman" panose="02020603050405020304" pitchFamily="18" charset="0"/>
                <a:ea typeface="宋体" panose="02010600030101010101" pitchFamily="2" charset="-122"/>
                <a:cs typeface="+mn-ea"/>
                <a:sym typeface="Times New Roman" panose="02020603050405020304" pitchFamily="18" charset="0"/>
              </a:endParaRPr>
            </a:p>
          </p:txBody>
        </p:sp>
      </p:grpSp>
      <p:sp>
        <p:nvSpPr>
          <p:cNvPr id="8" name="文本框 7"/>
          <p:cNvSpPr txBox="1"/>
          <p:nvPr/>
        </p:nvSpPr>
        <p:spPr>
          <a:xfrm>
            <a:off x="1190839" y="285770"/>
            <a:ext cx="9971147" cy="584775"/>
          </a:xfrm>
          <a:prstGeom prst="rect">
            <a:avLst/>
          </a:prstGeom>
          <a:noFill/>
        </p:spPr>
        <p:txBody>
          <a:bodyPr wrap="square" rtlCol="0">
            <a:spAutoFit/>
          </a:bodyPr>
          <a:lstStyle>
            <a:defPPr>
              <a:defRPr lang="zh-CN"/>
            </a:defPPr>
            <a:lvl1pPr>
              <a:defRPr sz="3200" b="1">
                <a:solidFill>
                  <a:srgbClr val="C00000"/>
                </a:solidFill>
                <a:latin typeface="黑体" panose="02010609060101010101" charset="-122"/>
                <a:ea typeface="黑体" panose="02010609060101010101" charset="-122"/>
              </a:defRPr>
            </a:lvl1pPr>
          </a:lstStyle>
          <a:p>
            <a:r>
              <a:rPr lang="en-US" altLang="zh-CN" dirty="0">
                <a:solidFill>
                  <a:schemeClr val="tx1"/>
                </a:solidFill>
                <a:latin typeface="Times New Roman" panose="02020603050405020304" pitchFamily="18" charset="0"/>
                <a:ea typeface="宋体" panose="02010600030101010101" pitchFamily="2" charset="-122"/>
                <a:sym typeface="Times New Roman" panose="02020603050405020304" pitchFamily="18" charset="0"/>
              </a:rPr>
              <a:t>2  </a:t>
            </a:r>
            <a:r>
              <a:rPr lang="zh-CN" altLang="en-US" dirty="0">
                <a:solidFill>
                  <a:schemeClr val="tx1"/>
                </a:solidFill>
                <a:latin typeface="Times New Roman" panose="02020603050405020304" pitchFamily="18" charset="0"/>
                <a:ea typeface="宋体" panose="02010600030101010101" pitchFamily="2" charset="-122"/>
                <a:sym typeface="Times New Roman" panose="02020603050405020304" pitchFamily="18" charset="0"/>
              </a:rPr>
              <a:t>用于表征城市空间的轨迹挖掘</a:t>
            </a:r>
            <a:endParaRPr lang="en-US" altLang="zh-CN" dirty="0">
              <a:solidFill>
                <a:schemeClr val="tx1"/>
              </a:solidFill>
              <a:latin typeface="Times New Roman" panose="02020603050405020304" pitchFamily="18" charset="0"/>
              <a:ea typeface="宋体" panose="02010600030101010101" pitchFamily="2" charset="-122"/>
              <a:sym typeface="Times New Roman" panose="02020603050405020304" pitchFamily="18" charset="0"/>
            </a:endParaRPr>
          </a:p>
        </p:txBody>
      </p:sp>
      <p:sp>
        <p:nvSpPr>
          <p:cNvPr id="3" name="文本框 2">
            <a:extLst>
              <a:ext uri="{FF2B5EF4-FFF2-40B4-BE49-F238E27FC236}">
                <a16:creationId xmlns:a16="http://schemas.microsoft.com/office/drawing/2014/main" id="{054C1220-38A5-33F5-C2D7-78E16AAE5D5E}"/>
              </a:ext>
            </a:extLst>
          </p:cNvPr>
          <p:cNvSpPr txBox="1"/>
          <p:nvPr/>
        </p:nvSpPr>
        <p:spPr>
          <a:xfrm>
            <a:off x="194712" y="1233411"/>
            <a:ext cx="4161061" cy="710707"/>
          </a:xfrm>
          <a:prstGeom prst="rect">
            <a:avLst/>
          </a:prstGeom>
          <a:noFill/>
        </p:spPr>
        <p:txBody>
          <a:bodyPr wrap="square">
            <a:spAutoFit/>
          </a:bodyPr>
          <a:lstStyle/>
          <a:p>
            <a:pPr marL="285750" marR="0" lvl="0" indent="-285750" algn="l" defTabSz="914400" rtl="0" eaLnBrk="1" fontAlgn="auto" latinLnBrk="0" hangingPunct="1">
              <a:lnSpc>
                <a:spcPct val="110000"/>
              </a:lnSpc>
              <a:spcBef>
                <a:spcPts val="0"/>
              </a:spcBef>
              <a:spcAft>
                <a:spcPts val="0"/>
              </a:spcAft>
              <a:buClrTx/>
              <a:buSzTx/>
              <a:buFont typeface="Wingdings" panose="05000000000000000000" pitchFamily="2" charset="2"/>
              <a:buChar char="n"/>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早期</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r>
              <a:rPr lang="zh-CN" altLang="en-US"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特征工程方法</a:t>
            </a:r>
            <a:r>
              <a:rPr lang="zh-CN" altLang="en-US"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a:t>
            </a:r>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a:t>
            </a:r>
          </a:p>
          <a:p>
            <a:pPr marL="285750" indent="-285750">
              <a:lnSpc>
                <a:spcPct val="110000"/>
              </a:lnSpc>
              <a:buFont typeface="Arial" panose="020B0604020202020204" pitchFamily="34" charset="0"/>
              <a:buChar char="•"/>
            </a:pPr>
            <a:r>
              <a:rPr lang="zh-CN" altLang="en-US"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从轨迹中手工提取特征</a:t>
            </a:r>
            <a:endParaRPr lang="en-US" altLang="zh-CN"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p:txBody>
      </p:sp>
      <p:sp>
        <p:nvSpPr>
          <p:cNvPr id="4" name="文本框 3">
            <a:extLst>
              <a:ext uri="{FF2B5EF4-FFF2-40B4-BE49-F238E27FC236}">
                <a16:creationId xmlns:a16="http://schemas.microsoft.com/office/drawing/2014/main" id="{D9526145-8DAD-99CE-5D1D-3CFA6A9778FD}"/>
              </a:ext>
            </a:extLst>
          </p:cNvPr>
          <p:cNvSpPr txBox="1"/>
          <p:nvPr/>
        </p:nvSpPr>
        <p:spPr>
          <a:xfrm>
            <a:off x="194712" y="2354100"/>
            <a:ext cx="4966092" cy="4369914"/>
          </a:xfrm>
          <a:prstGeom prst="rect">
            <a:avLst/>
          </a:prstGeom>
          <a:noFill/>
        </p:spPr>
        <p:txBody>
          <a:bodyPr wrap="square">
            <a:spAutoFit/>
          </a:bodyPr>
          <a:lstStyle/>
          <a:p>
            <a:pPr marL="285750" marR="0" lvl="0" indent="-285750" algn="l" defTabSz="914400" rtl="0" eaLnBrk="1" fontAlgn="auto" latinLnBrk="0" hangingPunct="1">
              <a:lnSpc>
                <a:spcPct val="110000"/>
              </a:lnSpc>
              <a:spcBef>
                <a:spcPts val="0"/>
              </a:spcBef>
              <a:spcAft>
                <a:spcPts val="0"/>
              </a:spcAft>
              <a:buClrTx/>
              <a:buSzTx/>
              <a:buFont typeface="Wingdings" panose="05000000000000000000" pitchFamily="2" charset="2"/>
              <a:buChar char="n"/>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r>
              <a:rPr lang="zh-CN" altLang="en-US"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近年</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机器</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深度</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学习技术的转变</a:t>
            </a:r>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a:t>
            </a:r>
          </a:p>
          <a:p>
            <a:pPr marL="285750" indent="-285750">
              <a:lnSpc>
                <a:spcPct val="110000"/>
              </a:lnSpc>
              <a:buFont typeface="Wingdings" panose="05000000000000000000" pitchFamily="2" charset="2"/>
              <a:buChar char="Ø"/>
            </a:pPr>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Hu et.al(2021)</a:t>
            </a:r>
          </a:p>
          <a:p>
            <a:pPr marL="742950" lvl="1" indent="-285750">
              <a:lnSpc>
                <a:spcPct val="110000"/>
              </a:lnSpc>
              <a:buFont typeface="Arial" panose="020B0604020202020204" pitchFamily="34" charset="0"/>
              <a:buChar char="•"/>
            </a:pP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结合</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Skip-Gram</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和</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GCN</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的框架用于道路级别的城市功能分类</a:t>
            </a:r>
            <a:endParaRPr lang="en-US" altLang="zh-CN"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marL="742950" lvl="1" indent="-285750">
              <a:lnSpc>
                <a:spcPct val="110000"/>
              </a:lnSpc>
              <a:buFont typeface="Arial" panose="020B0604020202020204" pitchFamily="34" charset="0"/>
              <a:buChar char="•"/>
            </a:pP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Skip-Gram</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利用出租车轨迹获得到路段嵌入，并在邻接图中进行图卷积</a:t>
            </a:r>
            <a:endParaRPr lang="en-US" altLang="zh-CN"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marL="742950" lvl="1" indent="-285750">
              <a:lnSpc>
                <a:spcPct val="110000"/>
              </a:lnSpc>
              <a:buFont typeface="Arial" panose="020B0604020202020204" pitchFamily="34" charset="0"/>
              <a:buChar char="•"/>
            </a:pP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忽略了轨迹中的时间信息</a:t>
            </a:r>
            <a:endParaRPr lang="en-US" altLang="zh-CN"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marL="285750" indent="-285750">
              <a:lnSpc>
                <a:spcPct val="110000"/>
              </a:lnSpc>
              <a:buFont typeface="Wingdings" panose="05000000000000000000" pitchFamily="2" charset="2"/>
              <a:buChar char="Ø"/>
            </a:pPr>
            <a:r>
              <a:rPr lang="en-US" altLang="zh-CN"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Sun et.al(2022)</a:t>
            </a:r>
          </a:p>
          <a:p>
            <a:pPr marL="742950" lvl="1" indent="-285750">
              <a:lnSpc>
                <a:spcPct val="110000"/>
              </a:lnSpc>
              <a:buFont typeface="Arial" panose="020B0604020202020204" pitchFamily="34" charset="0"/>
              <a:buChar char="•"/>
            </a:pP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利用深度卷积自编码器从手机使用中重建时间特征；用于聚类分析和土地利用分类</a:t>
            </a:r>
            <a:endParaRPr lang="en-US" altLang="zh-CN"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marL="742950" lvl="1" indent="-285750">
              <a:lnSpc>
                <a:spcPct val="110000"/>
              </a:lnSpc>
              <a:buFont typeface="Arial" panose="020B0604020202020204" pitchFamily="34" charset="0"/>
              <a:buChar char="•"/>
            </a:pP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深入挖掘了每个城市区域的时间模式</a:t>
            </a:r>
            <a:endParaRPr lang="en-US" altLang="zh-CN"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marL="742950" lvl="1" indent="-285750">
              <a:lnSpc>
                <a:spcPct val="110000"/>
              </a:lnSpc>
              <a:buFont typeface="Arial" panose="020B0604020202020204" pitchFamily="34" charset="0"/>
              <a:buChar char="•"/>
            </a:pP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缺乏空间模式和人类活动的相关性探索</a:t>
            </a:r>
            <a:endParaRPr lang="en-US" altLang="zh-CN"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a:lnSpc>
                <a:spcPct val="110000"/>
              </a:lnSpc>
            </a:pPr>
            <a:endParaRPr lang="en-US" altLang="zh-CN"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p:txBody>
      </p:sp>
      <p:sp>
        <p:nvSpPr>
          <p:cNvPr id="9" name="文本框 8">
            <a:extLst>
              <a:ext uri="{FF2B5EF4-FFF2-40B4-BE49-F238E27FC236}">
                <a16:creationId xmlns:a16="http://schemas.microsoft.com/office/drawing/2014/main" id="{FB25E29C-B75C-D35B-D17D-D30D853F2194}"/>
              </a:ext>
            </a:extLst>
          </p:cNvPr>
          <p:cNvSpPr txBox="1"/>
          <p:nvPr/>
        </p:nvSpPr>
        <p:spPr>
          <a:xfrm>
            <a:off x="5502891" y="1541568"/>
            <a:ext cx="6083095" cy="3760517"/>
          </a:xfrm>
          <a:prstGeom prst="rect">
            <a:avLst/>
          </a:prstGeom>
          <a:noFill/>
        </p:spPr>
        <p:txBody>
          <a:bodyPr wrap="square">
            <a:spAutoFit/>
          </a:bodyPr>
          <a:lstStyle/>
          <a:p>
            <a:pPr marL="285750" marR="0" lvl="0" indent="-285750" algn="l" defTabSz="914400" rtl="0" eaLnBrk="1" fontAlgn="auto" latinLnBrk="0" hangingPunct="1">
              <a:lnSpc>
                <a:spcPct val="110000"/>
              </a:lnSpc>
              <a:spcBef>
                <a:spcPts val="0"/>
              </a:spcBef>
              <a:spcAft>
                <a:spcPts val="0"/>
              </a:spcAft>
              <a:buClrTx/>
              <a:buSzTx/>
              <a:buFont typeface="Wingdings" panose="05000000000000000000" pitchFamily="2" charset="2"/>
              <a:buChar char="n"/>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日益兴盛</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利用人类流动性数据学习区域表示</a:t>
            </a:r>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a:t>
            </a:r>
          </a:p>
          <a:p>
            <a:pPr marL="285750" indent="-285750">
              <a:lnSpc>
                <a:spcPct val="110000"/>
              </a:lnSpc>
              <a:buFont typeface="Wingdings" panose="05000000000000000000" pitchFamily="2" charset="2"/>
              <a:buChar char="p"/>
            </a:pPr>
            <a:r>
              <a:rPr lang="zh-CN" altLang="en-US"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无监督</a:t>
            </a:r>
            <a:endPar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marL="742950" lvl="1" indent="-285750">
              <a:lnSpc>
                <a:spcPct val="110000"/>
              </a:lnSpc>
              <a:buFont typeface="Arial" panose="020B0604020202020204" pitchFamily="34" charset="0"/>
              <a:buChar char="•"/>
            </a:pP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没有来自下游任务的基础真值数据的先验知识</a:t>
            </a:r>
            <a:endParaRPr lang="en-US" altLang="zh-CN"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marL="742950" lvl="1" indent="-285750">
              <a:lnSpc>
                <a:spcPct val="110000"/>
              </a:lnSpc>
              <a:buFont typeface="Arial" panose="020B0604020202020204" pitchFamily="34" charset="0"/>
              <a:buChar char="•"/>
            </a:pP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学习多任务表示</a:t>
            </a:r>
            <a:endParaRPr lang="en-US" altLang="zh-CN"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marL="285750" indent="-285750">
              <a:lnSpc>
                <a:spcPct val="110000"/>
              </a:lnSpc>
              <a:buFont typeface="Wingdings" panose="05000000000000000000" pitchFamily="2" charset="2"/>
              <a:buChar char="Ø"/>
            </a:pPr>
            <a:r>
              <a:rPr lang="en-US" altLang="zh-CN"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Wang and Li et.al(2017)</a:t>
            </a:r>
          </a:p>
          <a:p>
            <a:pPr marL="742950" lvl="1" indent="-285750">
              <a:lnSpc>
                <a:spcPct val="110000"/>
              </a:lnSpc>
              <a:buFont typeface="Arial" panose="020B0604020202020204" pitchFamily="34" charset="0"/>
              <a:buChar char="•"/>
            </a:pP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考虑出租车流量数据区域之间的时间相关性、多跳转换、空间邻接性</a:t>
            </a:r>
            <a:endParaRPr lang="en-US" altLang="zh-CN"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marL="742950" lvl="1" indent="-285750">
              <a:lnSpc>
                <a:spcPct val="110000"/>
              </a:lnSpc>
              <a:buFont typeface="Arial" panose="020B0604020202020204" pitchFamily="34" charset="0"/>
              <a:buChar char="•"/>
            </a:pP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局限：远距离空间依赖性可以很容易捕获，导致遥远区域的嵌入较为平滑</a:t>
            </a:r>
            <a:endParaRPr lang="en-US" altLang="zh-CN"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marL="742950" lvl="1" indent="-285750">
              <a:lnSpc>
                <a:spcPct val="110000"/>
              </a:lnSpc>
              <a:buFont typeface="Arial" panose="020B0604020202020204" pitchFamily="34" charset="0"/>
              <a:buChar char="•"/>
            </a:pP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每个区域在每个时间段较为重复，构建的图很难应用于大城市</a:t>
            </a:r>
            <a:endParaRPr lang="en-US" altLang="zh-CN"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a:lnSpc>
                <a:spcPct val="110000"/>
              </a:lnSpc>
            </a:pPr>
            <a:endParaRPr lang="en-US" altLang="zh-CN"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p:txBody>
      </p:sp>
    </p:spTree>
    <p:extLst>
      <p:ext uri="{BB962C8B-B14F-4D97-AF65-F5344CB8AC3E}">
        <p14:creationId xmlns:p14="http://schemas.microsoft.com/office/powerpoint/2010/main" val="1473151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2E2E9-4FA3-219E-BE8F-950B008DC2A1}"/>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B9BD28E5-ECAB-8621-C60A-8E03DCFC4C83}"/>
              </a:ext>
            </a:extLst>
          </p:cNvPr>
          <p:cNvGrpSpPr/>
          <p:nvPr/>
        </p:nvGrpSpPr>
        <p:grpSpPr>
          <a:xfrm>
            <a:off x="0" y="133985"/>
            <a:ext cx="984843" cy="905342"/>
            <a:chOff x="0" y="0"/>
            <a:chExt cx="1036639" cy="1676401"/>
          </a:xfrm>
        </p:grpSpPr>
        <p:sp>
          <p:nvSpPr>
            <p:cNvPr id="5" name="矩形 4">
              <a:extLst>
                <a:ext uri="{FF2B5EF4-FFF2-40B4-BE49-F238E27FC236}">
                  <a16:creationId xmlns:a16="http://schemas.microsoft.com/office/drawing/2014/main" id="{75896564-1428-1B5B-089F-2E79856C9754}"/>
                </a:ext>
              </a:extLst>
            </p:cNvPr>
            <p:cNvSpPr/>
            <p:nvPr/>
          </p:nvSpPr>
          <p:spPr>
            <a:xfrm flipH="1" flipV="1">
              <a:off x="626735" y="1"/>
              <a:ext cx="409904" cy="1676400"/>
            </a:xfrm>
            <a:prstGeom prst="rect">
              <a:avLst/>
            </a:prstGeom>
            <a:solidFill>
              <a:srgbClr val="2D84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Times New Roman" panose="02020603050405020304" pitchFamily="18" charset="0"/>
                <a:ea typeface="宋体" panose="02010600030101010101" pitchFamily="2" charset="-122"/>
                <a:cs typeface="+mn-ea"/>
                <a:sym typeface="Times New Roman" panose="02020603050405020304" pitchFamily="18" charset="0"/>
              </a:endParaRPr>
            </a:p>
          </p:txBody>
        </p:sp>
        <p:sp>
          <p:nvSpPr>
            <p:cNvPr id="6" name="矩形 5">
              <a:extLst>
                <a:ext uri="{FF2B5EF4-FFF2-40B4-BE49-F238E27FC236}">
                  <a16:creationId xmlns:a16="http://schemas.microsoft.com/office/drawing/2014/main" id="{84E15871-0A66-D889-BA24-AC3F69B1796B}"/>
                </a:ext>
              </a:extLst>
            </p:cNvPr>
            <p:cNvSpPr/>
            <p:nvPr/>
          </p:nvSpPr>
          <p:spPr>
            <a:xfrm flipH="1" flipV="1">
              <a:off x="0" y="0"/>
              <a:ext cx="409905" cy="167639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Times New Roman" panose="02020603050405020304" pitchFamily="18" charset="0"/>
                <a:ea typeface="宋体" panose="02010600030101010101" pitchFamily="2" charset="-122"/>
                <a:cs typeface="+mn-ea"/>
                <a:sym typeface="Times New Roman" panose="02020603050405020304" pitchFamily="18" charset="0"/>
              </a:endParaRPr>
            </a:p>
          </p:txBody>
        </p:sp>
      </p:grpSp>
      <p:sp>
        <p:nvSpPr>
          <p:cNvPr id="8" name="文本框 7">
            <a:extLst>
              <a:ext uri="{FF2B5EF4-FFF2-40B4-BE49-F238E27FC236}">
                <a16:creationId xmlns:a16="http://schemas.microsoft.com/office/drawing/2014/main" id="{47B4A8A8-4FD1-936D-E5DB-2DA634141F34}"/>
              </a:ext>
            </a:extLst>
          </p:cNvPr>
          <p:cNvSpPr txBox="1"/>
          <p:nvPr/>
        </p:nvSpPr>
        <p:spPr>
          <a:xfrm>
            <a:off x="1190839" y="285770"/>
            <a:ext cx="9971147" cy="584775"/>
          </a:xfrm>
          <a:prstGeom prst="rect">
            <a:avLst/>
          </a:prstGeom>
          <a:noFill/>
        </p:spPr>
        <p:txBody>
          <a:bodyPr wrap="square" rtlCol="0">
            <a:spAutoFit/>
          </a:bodyPr>
          <a:lstStyle>
            <a:defPPr>
              <a:defRPr lang="zh-CN"/>
            </a:defPPr>
            <a:lvl1pPr>
              <a:defRPr sz="3200" b="1">
                <a:solidFill>
                  <a:srgbClr val="C00000"/>
                </a:solidFill>
                <a:latin typeface="黑体" panose="02010609060101010101" charset="-122"/>
                <a:ea typeface="黑体" panose="02010609060101010101" charset="-122"/>
              </a:defRPr>
            </a:lvl1pPr>
          </a:lstStyle>
          <a:p>
            <a:r>
              <a:rPr lang="en-US" altLang="zh-CN" dirty="0">
                <a:solidFill>
                  <a:schemeClr val="tx1"/>
                </a:solidFill>
                <a:latin typeface="Times New Roman" panose="02020603050405020304" pitchFamily="18" charset="0"/>
                <a:ea typeface="宋体" panose="02010600030101010101" pitchFamily="2" charset="-122"/>
                <a:sym typeface="Times New Roman" panose="02020603050405020304" pitchFamily="18" charset="0"/>
              </a:rPr>
              <a:t>2  </a:t>
            </a:r>
            <a:r>
              <a:rPr lang="zh-CN" altLang="en-US" dirty="0">
                <a:solidFill>
                  <a:schemeClr val="tx1"/>
                </a:solidFill>
                <a:latin typeface="Times New Roman" panose="02020603050405020304" pitchFamily="18" charset="0"/>
                <a:ea typeface="宋体" panose="02010600030101010101" pitchFamily="2" charset="-122"/>
                <a:sym typeface="Times New Roman" panose="02020603050405020304" pitchFamily="18" charset="0"/>
              </a:rPr>
              <a:t>数据</a:t>
            </a:r>
            <a:endParaRPr lang="en-US" altLang="zh-CN" dirty="0">
              <a:solidFill>
                <a:schemeClr val="tx1"/>
              </a:solidFill>
              <a:latin typeface="Times New Roman" panose="02020603050405020304" pitchFamily="18" charset="0"/>
              <a:ea typeface="宋体" panose="02010600030101010101" pitchFamily="2" charset="-122"/>
              <a:sym typeface="Times New Roman" panose="02020603050405020304" pitchFamily="18" charset="0"/>
            </a:endParaRPr>
          </a:p>
        </p:txBody>
      </p:sp>
      <p:sp>
        <p:nvSpPr>
          <p:cNvPr id="3" name="文本框 2">
            <a:extLst>
              <a:ext uri="{FF2B5EF4-FFF2-40B4-BE49-F238E27FC236}">
                <a16:creationId xmlns:a16="http://schemas.microsoft.com/office/drawing/2014/main" id="{E2FAEFF1-4E49-0FDE-ED5A-14BE3C52F19C}"/>
              </a:ext>
            </a:extLst>
          </p:cNvPr>
          <p:cNvSpPr txBox="1"/>
          <p:nvPr/>
        </p:nvSpPr>
        <p:spPr>
          <a:xfrm>
            <a:off x="194712" y="1295202"/>
            <a:ext cx="6959123" cy="1593770"/>
          </a:xfrm>
          <a:prstGeom prst="rect">
            <a:avLst/>
          </a:prstGeom>
          <a:noFill/>
        </p:spPr>
        <p:txBody>
          <a:bodyPr wrap="square">
            <a:spAutoFit/>
          </a:bodyPr>
          <a:lstStyle/>
          <a:p>
            <a:pPr marL="285750" marR="0" lvl="0" indent="-285750" algn="l" defTabSz="914400" rtl="0" eaLnBrk="1" fontAlgn="auto" latinLnBrk="0" hangingPunct="1">
              <a:lnSpc>
                <a:spcPct val="110000"/>
              </a:lnSpc>
              <a:spcBef>
                <a:spcPts val="0"/>
              </a:spcBef>
              <a:spcAft>
                <a:spcPts val="0"/>
              </a:spcAft>
              <a:buClrTx/>
              <a:buSzTx/>
              <a:buFont typeface="Wingdings" panose="05000000000000000000" pitchFamily="2" charset="2"/>
              <a:buChar char="n"/>
              <a:tabLst/>
              <a:defRPr/>
            </a:pPr>
            <a:r>
              <a:rPr lang="zh-CN" altLang="en-US"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数据来源	  </a:t>
            </a:r>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a:t>
            </a:r>
          </a:p>
          <a:p>
            <a:pPr marL="285750" indent="-285750">
              <a:lnSpc>
                <a:spcPct val="110000"/>
              </a:lnSpc>
              <a:buFont typeface="Arial" panose="020B0604020202020204" pitchFamily="34" charset="0"/>
              <a:buChar char="•"/>
            </a:pP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2012</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年</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3</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月</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22</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日和</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23</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日两天内的匿名手机位置数据</a:t>
            </a:r>
            <a:endParaRPr lang="en-US" altLang="zh-CN"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marL="285750" indent="-285750">
              <a:lnSpc>
                <a:spcPct val="110000"/>
              </a:lnSpc>
              <a:buFont typeface="Arial" panose="020B0604020202020204" pitchFamily="34" charset="0"/>
              <a:buChar char="•"/>
            </a:pP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记录了</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5818</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个信号塔中超过</a:t>
            </a:r>
            <a:r>
              <a:rPr lang="en-US" altLang="zh-CN"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1600</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万个手机用户的位置变化</a:t>
            </a:r>
            <a:endParaRPr lang="en-US" altLang="zh-CN"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marL="285750" indent="-285750">
              <a:lnSpc>
                <a:spcPct val="110000"/>
              </a:lnSpc>
              <a:buFont typeface="Arial" panose="020B0604020202020204" pitchFamily="34" charset="0"/>
              <a:buChar char="•"/>
            </a:pP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每条轨迹为信号塔之间的一系列迁移序列</a:t>
            </a:r>
            <a:endParaRPr lang="en-US" altLang="zh-CN"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marL="285750" indent="-285750">
              <a:lnSpc>
                <a:spcPct val="110000"/>
              </a:lnSpc>
              <a:buFont typeface="Arial" panose="020B0604020202020204" pitchFamily="34" charset="0"/>
              <a:buChar char="•"/>
            </a:pP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利用该数据集学习不同下游任务的区域嵌入</a:t>
            </a:r>
            <a:endParaRPr lang="en-US" altLang="zh-CN"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p:txBody>
      </p:sp>
      <p:pic>
        <p:nvPicPr>
          <p:cNvPr id="10" name="图片 9">
            <a:extLst>
              <a:ext uri="{FF2B5EF4-FFF2-40B4-BE49-F238E27FC236}">
                <a16:creationId xmlns:a16="http://schemas.microsoft.com/office/drawing/2014/main" id="{D3CA67AD-0B64-DD28-F262-875110284B4B}"/>
              </a:ext>
            </a:extLst>
          </p:cNvPr>
          <p:cNvPicPr>
            <a:picLocks noChangeAspect="1"/>
          </p:cNvPicPr>
          <p:nvPr/>
        </p:nvPicPr>
        <p:blipFill>
          <a:blip r:embed="rId3"/>
          <a:stretch>
            <a:fillRect/>
          </a:stretch>
        </p:blipFill>
        <p:spPr>
          <a:xfrm>
            <a:off x="2496447" y="2888972"/>
            <a:ext cx="6959122" cy="3888591"/>
          </a:xfrm>
          <a:prstGeom prst="rect">
            <a:avLst/>
          </a:prstGeom>
        </p:spPr>
      </p:pic>
    </p:spTree>
    <p:extLst>
      <p:ext uri="{BB962C8B-B14F-4D97-AF65-F5344CB8AC3E}">
        <p14:creationId xmlns:p14="http://schemas.microsoft.com/office/powerpoint/2010/main" val="2420192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784145" y="1"/>
            <a:ext cx="409903" cy="2249212"/>
          </a:xfrm>
          <a:prstGeom prst="rect">
            <a:avLst/>
          </a:prstGeom>
          <a:solidFill>
            <a:srgbClr val="2D84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Times New Roman" panose="02020603050405020304" pitchFamily="18" charset="0"/>
              <a:ea typeface="宋体" panose="02010600030101010101" pitchFamily="2" charset="-122"/>
              <a:cs typeface="+mn-ea"/>
              <a:sym typeface="Times New Roman" panose="02020603050405020304" pitchFamily="18" charset="0"/>
            </a:endParaRPr>
          </a:p>
        </p:txBody>
      </p:sp>
      <p:sp>
        <p:nvSpPr>
          <p:cNvPr id="12" name="矩形 11"/>
          <p:cNvSpPr/>
          <p:nvPr/>
        </p:nvSpPr>
        <p:spPr>
          <a:xfrm>
            <a:off x="9603951" y="0"/>
            <a:ext cx="409903" cy="224921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Times New Roman" panose="02020603050405020304" pitchFamily="18" charset="0"/>
              <a:ea typeface="宋体" panose="02010600030101010101" pitchFamily="2" charset="-122"/>
              <a:cs typeface="+mn-ea"/>
              <a:sym typeface="Times New Roman" panose="02020603050405020304" pitchFamily="18" charset="0"/>
            </a:endParaRPr>
          </a:p>
        </p:txBody>
      </p:sp>
      <p:sp>
        <p:nvSpPr>
          <p:cNvPr id="16" name="矩形 15"/>
          <p:cNvSpPr/>
          <p:nvPr/>
        </p:nvSpPr>
        <p:spPr>
          <a:xfrm>
            <a:off x="8784145" y="3929308"/>
            <a:ext cx="409903" cy="2931465"/>
          </a:xfrm>
          <a:prstGeom prst="rect">
            <a:avLst/>
          </a:prstGeom>
          <a:solidFill>
            <a:srgbClr val="2D84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Times New Roman" panose="02020603050405020304" pitchFamily="18" charset="0"/>
              <a:ea typeface="宋体" panose="02010600030101010101" pitchFamily="2" charset="-122"/>
              <a:cs typeface="+mn-ea"/>
              <a:sym typeface="Times New Roman" panose="02020603050405020304" pitchFamily="18" charset="0"/>
            </a:endParaRPr>
          </a:p>
        </p:txBody>
      </p:sp>
      <p:sp>
        <p:nvSpPr>
          <p:cNvPr id="17" name="矩形 16"/>
          <p:cNvSpPr/>
          <p:nvPr/>
        </p:nvSpPr>
        <p:spPr>
          <a:xfrm>
            <a:off x="9603951" y="3929308"/>
            <a:ext cx="409903" cy="29314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Times New Roman" panose="02020603050405020304" pitchFamily="18" charset="0"/>
              <a:ea typeface="宋体" panose="02010600030101010101" pitchFamily="2" charset="-122"/>
              <a:cs typeface="+mn-ea"/>
              <a:sym typeface="Times New Roman" panose="02020603050405020304" pitchFamily="18" charset="0"/>
            </a:endParaRPr>
          </a:p>
        </p:txBody>
      </p:sp>
      <p:sp>
        <p:nvSpPr>
          <p:cNvPr id="7" name="文本框 6"/>
          <p:cNvSpPr txBox="1"/>
          <p:nvPr/>
        </p:nvSpPr>
        <p:spPr>
          <a:xfrm>
            <a:off x="-148730" y="2667082"/>
            <a:ext cx="12340730" cy="646331"/>
          </a:xfrm>
          <a:prstGeom prst="rect">
            <a:avLst/>
          </a:prstGeom>
          <a:noFill/>
        </p:spPr>
        <p:txBody>
          <a:bodyPr wrap="square" rtlCol="0">
            <a:spAutoFit/>
            <a:scene3d>
              <a:camera prst="orthographicFront"/>
              <a:lightRig rig="threePt" dir="t"/>
            </a:scene3d>
            <a:sp3d contourW="12700"/>
          </a:bodyPr>
          <a:lstStyle/>
          <a:p>
            <a:pPr algn="ctr"/>
            <a:r>
              <a:rPr lang="en-US" altLang="zh-CN" sz="3600"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3</a:t>
            </a:r>
            <a:r>
              <a:rPr lang="en-US" altLang="zh-CN" sz="2800"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Methodology</a:t>
            </a:r>
          </a:p>
        </p:txBody>
      </p:sp>
    </p:spTree>
    <p:extLst>
      <p:ext uri="{BB962C8B-B14F-4D97-AF65-F5344CB8AC3E}">
        <p14:creationId xmlns:p14="http://schemas.microsoft.com/office/powerpoint/2010/main" val="3254257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133985"/>
            <a:ext cx="984843" cy="905342"/>
            <a:chOff x="0" y="0"/>
            <a:chExt cx="1036639" cy="1676401"/>
          </a:xfrm>
        </p:grpSpPr>
        <p:sp>
          <p:nvSpPr>
            <p:cNvPr id="5" name="矩形 4"/>
            <p:cNvSpPr/>
            <p:nvPr/>
          </p:nvSpPr>
          <p:spPr>
            <a:xfrm flipH="1" flipV="1">
              <a:off x="626735" y="1"/>
              <a:ext cx="409904" cy="1676400"/>
            </a:xfrm>
            <a:prstGeom prst="rect">
              <a:avLst/>
            </a:prstGeom>
            <a:solidFill>
              <a:srgbClr val="2D84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Times New Roman" panose="02020603050405020304" pitchFamily="18" charset="0"/>
                <a:ea typeface="宋体" panose="02010600030101010101" pitchFamily="2" charset="-122"/>
                <a:cs typeface="+mn-ea"/>
                <a:sym typeface="Times New Roman" panose="02020603050405020304" pitchFamily="18" charset="0"/>
              </a:endParaRPr>
            </a:p>
          </p:txBody>
        </p:sp>
        <p:sp>
          <p:nvSpPr>
            <p:cNvPr id="6" name="矩形 5"/>
            <p:cNvSpPr/>
            <p:nvPr/>
          </p:nvSpPr>
          <p:spPr>
            <a:xfrm flipH="1" flipV="1">
              <a:off x="0" y="0"/>
              <a:ext cx="409905" cy="167639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Times New Roman" panose="02020603050405020304" pitchFamily="18" charset="0"/>
                <a:ea typeface="宋体" panose="02010600030101010101" pitchFamily="2" charset="-122"/>
                <a:cs typeface="+mn-ea"/>
                <a:sym typeface="Times New Roman" panose="02020603050405020304" pitchFamily="18" charset="0"/>
              </a:endParaRPr>
            </a:p>
          </p:txBody>
        </p:sp>
      </p:grpSp>
      <p:sp>
        <p:nvSpPr>
          <p:cNvPr id="8" name="文本框 7"/>
          <p:cNvSpPr txBox="1"/>
          <p:nvPr/>
        </p:nvSpPr>
        <p:spPr>
          <a:xfrm>
            <a:off x="1190839" y="285770"/>
            <a:ext cx="9971147" cy="584775"/>
          </a:xfrm>
          <a:prstGeom prst="rect">
            <a:avLst/>
          </a:prstGeom>
          <a:noFill/>
        </p:spPr>
        <p:txBody>
          <a:bodyPr wrap="square" rtlCol="0">
            <a:spAutoFit/>
          </a:bodyPr>
          <a:lstStyle>
            <a:defPPr>
              <a:defRPr lang="zh-CN"/>
            </a:defPPr>
            <a:lvl1pPr>
              <a:defRPr sz="3200" b="1">
                <a:solidFill>
                  <a:srgbClr val="C00000"/>
                </a:solidFill>
                <a:latin typeface="黑体" panose="02010609060101010101" charset="-122"/>
                <a:ea typeface="黑体" panose="02010609060101010101" charset="-122"/>
              </a:defRPr>
            </a:lvl1pPr>
          </a:lstStyle>
          <a:p>
            <a:r>
              <a:rPr lang="en-US" altLang="zh-CN" dirty="0">
                <a:solidFill>
                  <a:schemeClr val="tx1"/>
                </a:solidFill>
                <a:latin typeface="Times New Roman" panose="02020603050405020304" pitchFamily="18" charset="0"/>
                <a:ea typeface="宋体" panose="02010600030101010101" pitchFamily="2" charset="-122"/>
                <a:sym typeface="Times New Roman" panose="02020603050405020304" pitchFamily="18" charset="0"/>
              </a:rPr>
              <a:t>3  MTE</a:t>
            </a:r>
            <a:r>
              <a:rPr lang="zh-CN" altLang="en-US" dirty="0">
                <a:solidFill>
                  <a:schemeClr val="tx1"/>
                </a:solidFill>
                <a:latin typeface="Times New Roman" panose="02020603050405020304" pitchFamily="18" charset="0"/>
                <a:ea typeface="宋体" panose="02010600030101010101" pitchFamily="2" charset="-122"/>
                <a:sym typeface="Times New Roman" panose="02020603050405020304" pitchFamily="18" charset="0"/>
              </a:rPr>
              <a:t>模型图</a:t>
            </a:r>
            <a:endParaRPr lang="en-US" altLang="zh-CN" dirty="0">
              <a:solidFill>
                <a:schemeClr val="tx1"/>
              </a:solidFill>
              <a:latin typeface="Times New Roman" panose="02020603050405020304" pitchFamily="18" charset="0"/>
              <a:ea typeface="宋体" panose="02010600030101010101" pitchFamily="2" charset="-122"/>
              <a:sym typeface="Times New Roman" panose="02020603050405020304" pitchFamily="18" charset="0"/>
            </a:endParaRPr>
          </a:p>
        </p:txBody>
      </p:sp>
      <p:pic>
        <p:nvPicPr>
          <p:cNvPr id="9" name="图片 8">
            <a:extLst>
              <a:ext uri="{FF2B5EF4-FFF2-40B4-BE49-F238E27FC236}">
                <a16:creationId xmlns:a16="http://schemas.microsoft.com/office/drawing/2014/main" id="{6549266E-4D1A-B63B-7FA1-28E399A5542D}"/>
              </a:ext>
            </a:extLst>
          </p:cNvPr>
          <p:cNvPicPr>
            <a:picLocks noChangeAspect="1"/>
          </p:cNvPicPr>
          <p:nvPr/>
        </p:nvPicPr>
        <p:blipFill>
          <a:blip r:embed="rId3"/>
          <a:stretch>
            <a:fillRect/>
          </a:stretch>
        </p:blipFill>
        <p:spPr>
          <a:xfrm>
            <a:off x="1428740" y="883375"/>
            <a:ext cx="9495343" cy="2857748"/>
          </a:xfrm>
          <a:prstGeom prst="rect">
            <a:avLst/>
          </a:prstGeom>
        </p:spPr>
      </p:pic>
      <p:sp>
        <p:nvSpPr>
          <p:cNvPr id="10" name="文本框 9">
            <a:extLst>
              <a:ext uri="{FF2B5EF4-FFF2-40B4-BE49-F238E27FC236}">
                <a16:creationId xmlns:a16="http://schemas.microsoft.com/office/drawing/2014/main" id="{D7B52733-6B31-252C-2B93-A7EB96E9AF79}"/>
              </a:ext>
            </a:extLst>
          </p:cNvPr>
          <p:cNvSpPr txBox="1"/>
          <p:nvPr/>
        </p:nvSpPr>
        <p:spPr>
          <a:xfrm>
            <a:off x="-373254" y="3821744"/>
            <a:ext cx="3385396" cy="2424959"/>
          </a:xfrm>
          <a:prstGeom prst="rect">
            <a:avLst/>
          </a:prstGeom>
          <a:noFill/>
        </p:spPr>
        <p:txBody>
          <a:bodyPr wrap="square">
            <a:spAutoFit/>
          </a:bodyPr>
          <a:lstStyle/>
          <a:p>
            <a:pPr lvl="1">
              <a:lnSpc>
                <a:spcPct val="110000"/>
              </a:lnSpc>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1. Skip-Gram</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endParaRPr>
          </a:p>
          <a:p>
            <a:pPr lvl="1">
              <a:lnSpc>
                <a:spcPct val="110000"/>
              </a:lnSpc>
            </a:pPr>
            <a:r>
              <a:rPr lang="zh-CN" altLang="en-US" sz="1600" dirty="0">
                <a:latin typeface="宋体" panose="02010600030101010101" pitchFamily="2" charset="-122"/>
                <a:ea typeface="宋体" panose="02010600030101010101" pitchFamily="2" charset="-122"/>
              </a:rPr>
              <a:t>将人类在信号塔之间转移的轨迹序列输入</a:t>
            </a:r>
            <a:r>
              <a:rPr lang="en-US" altLang="zh-CN" sz="1600" dirty="0">
                <a:latin typeface="宋体" panose="02010600030101010101" pitchFamily="2" charset="-122"/>
                <a:ea typeface="宋体" panose="02010600030101010101" pitchFamily="2" charset="-122"/>
              </a:rPr>
              <a:t>Skip-Gram</a:t>
            </a:r>
            <a:r>
              <a:rPr lang="zh-CN" altLang="en-US" sz="1600" dirty="0">
                <a:latin typeface="宋体" panose="02010600030101010101" pitchFamily="2" charset="-122"/>
                <a:ea typeface="宋体" panose="02010600030101010101" pitchFamily="2" charset="-122"/>
              </a:rPr>
              <a:t>模型中以学习信号塔的转移嵌入</a:t>
            </a:r>
            <a:endParaRPr lang="en-US" altLang="zh-CN" sz="1600" dirty="0">
              <a:latin typeface="宋体" panose="02010600030101010101" pitchFamily="2" charset="-122"/>
              <a:ea typeface="宋体" panose="02010600030101010101" pitchFamily="2" charset="-122"/>
            </a:endParaRPr>
          </a:p>
          <a:p>
            <a:pPr lvl="1">
              <a:lnSpc>
                <a:spcPct val="110000"/>
              </a:lnSpc>
            </a:pPr>
            <a:r>
              <a:rPr lang="zh-CN" altLang="en-US" sz="1600" dirty="0">
                <a:solidFill>
                  <a:srgbClr val="C00000"/>
                </a:solidFill>
                <a:latin typeface="宋体" panose="02010600030101010101" pitchFamily="2" charset="-122"/>
                <a:ea typeface="宋体" panose="02010600030101010101" pitchFamily="2" charset="-122"/>
              </a:rPr>
              <a:t>捕获大量人类轨迹所带来的远距离</a:t>
            </a:r>
            <a:r>
              <a:rPr lang="en-US" altLang="zh-CN" sz="1600" dirty="0">
                <a:solidFill>
                  <a:srgbClr val="C00000"/>
                </a:solidFill>
                <a:latin typeface="宋体" panose="02010600030101010101" pitchFamily="2" charset="-122"/>
                <a:ea typeface="宋体" panose="02010600030101010101" pitchFamily="2" charset="-122"/>
              </a:rPr>
              <a:t>(</a:t>
            </a:r>
            <a:r>
              <a:rPr lang="zh-CN" altLang="en-US" sz="1600" dirty="0">
                <a:solidFill>
                  <a:srgbClr val="C00000"/>
                </a:solidFill>
                <a:latin typeface="宋体" panose="02010600030101010101" pitchFamily="2" charset="-122"/>
                <a:ea typeface="宋体" panose="02010600030101010101" pitchFamily="2" charset="-122"/>
              </a:rPr>
              <a:t>多跳</a:t>
            </a:r>
            <a:r>
              <a:rPr lang="en-US" altLang="zh-CN" sz="1600" dirty="0">
                <a:solidFill>
                  <a:srgbClr val="C00000"/>
                </a:solidFill>
                <a:latin typeface="宋体" panose="02010600030101010101" pitchFamily="2" charset="-122"/>
                <a:ea typeface="宋体" panose="02010600030101010101" pitchFamily="2" charset="-122"/>
              </a:rPr>
              <a:t>)</a:t>
            </a:r>
            <a:r>
              <a:rPr lang="zh-CN" altLang="en-US" sz="1600" dirty="0">
                <a:solidFill>
                  <a:srgbClr val="C00000"/>
                </a:solidFill>
                <a:latin typeface="宋体" panose="02010600030101010101" pitchFamily="2" charset="-122"/>
                <a:ea typeface="宋体" panose="02010600030101010101" pitchFamily="2" charset="-122"/>
              </a:rPr>
              <a:t>依赖关系</a:t>
            </a:r>
            <a:endParaRPr lang="en-US" altLang="zh-CN" sz="1600" dirty="0">
              <a:solidFill>
                <a:srgbClr val="C00000"/>
              </a:solidFill>
              <a:latin typeface="宋体" panose="02010600030101010101" pitchFamily="2" charset="-122"/>
              <a:ea typeface="宋体" panose="02010600030101010101" pitchFamily="2" charset="-122"/>
            </a:endParaRPr>
          </a:p>
          <a:p>
            <a:pPr lvl="1">
              <a:lnSpc>
                <a:spcPct val="110000"/>
              </a:lnSpc>
            </a:pPr>
            <a:endParaRPr lang="en-US" altLang="zh-CN" b="1" dirty="0">
              <a:solidFill>
                <a:srgbClr val="2D84A9"/>
              </a:solidFill>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endParaRPr>
          </a:p>
          <a:p>
            <a:pPr marL="800100" lvl="1" indent="-342900">
              <a:lnSpc>
                <a:spcPct val="110000"/>
              </a:lnSpc>
              <a:buFont typeface="+mj-lt"/>
              <a:buAutoNum type="arabicPeriod"/>
            </a:pPr>
            <a:endParaRPr lang="en-US" altLang="zh-CN"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endParaRPr>
          </a:p>
        </p:txBody>
      </p:sp>
      <p:sp>
        <p:nvSpPr>
          <p:cNvPr id="12" name="文本框 11">
            <a:extLst>
              <a:ext uri="{FF2B5EF4-FFF2-40B4-BE49-F238E27FC236}">
                <a16:creationId xmlns:a16="http://schemas.microsoft.com/office/drawing/2014/main" id="{F40CA2D0-DA28-7E06-3613-A8E5216B28EE}"/>
              </a:ext>
            </a:extLst>
          </p:cNvPr>
          <p:cNvSpPr txBox="1"/>
          <p:nvPr/>
        </p:nvSpPr>
        <p:spPr>
          <a:xfrm>
            <a:off x="2643883" y="3824523"/>
            <a:ext cx="3385396" cy="2187971"/>
          </a:xfrm>
          <a:prstGeom prst="rect">
            <a:avLst/>
          </a:prstGeom>
          <a:noFill/>
        </p:spPr>
        <p:txBody>
          <a:bodyPr wrap="square">
            <a:spAutoFit/>
          </a:bodyPr>
          <a:lstStyle/>
          <a:p>
            <a:pPr lvl="1">
              <a:lnSpc>
                <a:spcPct val="110000"/>
              </a:lnSpc>
            </a:pPr>
            <a:r>
              <a:rPr lang="en-US" altLang="zh-CN"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2</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a:t>
            </a:r>
            <a:r>
              <a:rPr lang="zh-CN" altLang="en-US"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转换为时空图</a:t>
            </a:r>
            <a:endParaRPr lang="en-US" altLang="zh-CN" dirty="0">
              <a:solidFill>
                <a:srgbClr val="2D84A9"/>
              </a:solidFill>
              <a:latin typeface="宋体" panose="02010600030101010101" pitchFamily="2" charset="-122"/>
              <a:ea typeface="宋体" panose="02010600030101010101" pitchFamily="2" charset="-122"/>
            </a:endParaRPr>
          </a:p>
          <a:p>
            <a:pPr lvl="1">
              <a:lnSpc>
                <a:spcPct val="110000"/>
              </a:lnSpc>
            </a:pPr>
            <a:r>
              <a:rPr lang="zh-CN" altLang="en-US" sz="1600" dirty="0">
                <a:latin typeface="宋体" panose="02010600030101010101" pitchFamily="2" charset="-122"/>
                <a:ea typeface="宋体" panose="02010600030101010101" pitchFamily="2" charset="-122"/>
              </a:rPr>
              <a:t>空间图：信号塔的空间邻接性</a:t>
            </a:r>
            <a:endParaRPr lang="en-US" altLang="zh-CN" sz="1600" dirty="0">
              <a:latin typeface="宋体" panose="02010600030101010101" pitchFamily="2" charset="-122"/>
              <a:ea typeface="宋体" panose="02010600030101010101" pitchFamily="2" charset="-122"/>
            </a:endParaRPr>
          </a:p>
          <a:p>
            <a:pPr lvl="1">
              <a:lnSpc>
                <a:spcPct val="110000"/>
              </a:lnSpc>
            </a:pPr>
            <a:r>
              <a:rPr lang="zh-CN" altLang="en-US" sz="1600" dirty="0">
                <a:latin typeface="宋体" panose="02010600030101010101" pitchFamily="2" charset="-122"/>
                <a:ea typeface="宋体" panose="02010600030101010101" pitchFamily="2" charset="-122"/>
              </a:rPr>
              <a:t>时间图：信号塔时间模式的相似性</a:t>
            </a:r>
            <a:endParaRPr lang="en-US" altLang="zh-CN" sz="1600" dirty="0">
              <a:latin typeface="宋体" panose="02010600030101010101" pitchFamily="2" charset="-122"/>
              <a:ea typeface="宋体" panose="02010600030101010101" pitchFamily="2" charset="-122"/>
            </a:endParaRPr>
          </a:p>
          <a:p>
            <a:pPr lvl="1">
              <a:lnSpc>
                <a:spcPct val="110000"/>
              </a:lnSpc>
            </a:pPr>
            <a:endParaRPr lang="en-US" altLang="zh-CN" dirty="0">
              <a:solidFill>
                <a:srgbClr val="2D84A9"/>
              </a:solidFill>
              <a:latin typeface="宋体" panose="02010600030101010101" pitchFamily="2" charset="-122"/>
              <a:ea typeface="宋体" panose="02010600030101010101" pitchFamily="2" charset="-122"/>
            </a:endParaRPr>
          </a:p>
          <a:p>
            <a:pPr lvl="1">
              <a:lnSpc>
                <a:spcPct val="110000"/>
              </a:lnSpc>
            </a:pPr>
            <a:endParaRPr lang="en-US" altLang="zh-CN" b="1" dirty="0">
              <a:solidFill>
                <a:srgbClr val="2D84A9"/>
              </a:solidFill>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endParaRPr>
          </a:p>
          <a:p>
            <a:pPr marL="800100" lvl="1" indent="-342900">
              <a:lnSpc>
                <a:spcPct val="110000"/>
              </a:lnSpc>
              <a:buFont typeface="+mj-lt"/>
              <a:buAutoNum type="arabicPeriod"/>
            </a:pPr>
            <a:endParaRPr lang="en-US" altLang="zh-CN"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endParaRPr>
          </a:p>
        </p:txBody>
      </p:sp>
      <p:sp>
        <p:nvSpPr>
          <p:cNvPr id="13" name="文本框 12">
            <a:extLst>
              <a:ext uri="{FF2B5EF4-FFF2-40B4-BE49-F238E27FC236}">
                <a16:creationId xmlns:a16="http://schemas.microsoft.com/office/drawing/2014/main" id="{ADED1F40-54A5-F044-BD17-A29E59907D8A}"/>
              </a:ext>
            </a:extLst>
          </p:cNvPr>
          <p:cNvSpPr txBox="1"/>
          <p:nvPr/>
        </p:nvSpPr>
        <p:spPr>
          <a:xfrm>
            <a:off x="5473688" y="3811693"/>
            <a:ext cx="3385397" cy="3000501"/>
          </a:xfrm>
          <a:prstGeom prst="rect">
            <a:avLst/>
          </a:prstGeom>
          <a:noFill/>
        </p:spPr>
        <p:txBody>
          <a:bodyPr wrap="square">
            <a:spAutoFit/>
          </a:bodyPr>
          <a:lstStyle/>
          <a:p>
            <a:pPr lvl="1">
              <a:lnSpc>
                <a:spcPct val="110000"/>
              </a:lnSpc>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3.  MVGRL</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无监督图表示学习模型</a:t>
            </a:r>
            <a:endParaRPr lang="en-US" altLang="zh-CN" dirty="0">
              <a:solidFill>
                <a:srgbClr val="2D84A9"/>
              </a:solidFill>
              <a:latin typeface="宋体" panose="02010600030101010101" pitchFamily="2" charset="-122"/>
              <a:ea typeface="宋体" panose="02010600030101010101" pitchFamily="2" charset="-122"/>
            </a:endParaRPr>
          </a:p>
          <a:p>
            <a:pPr lvl="1">
              <a:lnSpc>
                <a:spcPct val="110000"/>
              </a:lnSpc>
            </a:pPr>
            <a:r>
              <a:rPr lang="zh-CN" altLang="en-US" sz="1600" dirty="0">
                <a:latin typeface="宋体" panose="02010600030101010101" pitchFamily="2" charset="-122"/>
                <a:ea typeface="宋体" panose="02010600030101010101" pitchFamily="2" charset="-122"/>
              </a:rPr>
              <a:t>学习时间和空间视图的信号塔嵌入</a:t>
            </a:r>
            <a:endParaRPr lang="en-US" altLang="zh-CN" sz="1600" dirty="0">
              <a:latin typeface="宋体" panose="02010600030101010101" pitchFamily="2" charset="-122"/>
              <a:ea typeface="宋体" panose="02010600030101010101" pitchFamily="2" charset="-122"/>
            </a:endParaRPr>
          </a:p>
          <a:p>
            <a:pPr lvl="1">
              <a:lnSpc>
                <a:spcPct val="110000"/>
              </a:lnSpc>
            </a:pPr>
            <a:r>
              <a:rPr lang="zh-CN" altLang="en-US" sz="1600" dirty="0">
                <a:solidFill>
                  <a:srgbClr val="2D84A9"/>
                </a:solidFill>
                <a:latin typeface="宋体" panose="02010600030101010101" pitchFamily="2" charset="-122"/>
                <a:ea typeface="宋体" panose="02010600030101010101" pitchFamily="2" charset="-122"/>
              </a:rPr>
              <a:t>通过图扩散、局部和全局表示之间的相互信息最大化来学习蜂窝塔嵌入</a:t>
            </a:r>
            <a:endParaRPr lang="en-US" altLang="zh-CN" sz="1600" dirty="0">
              <a:solidFill>
                <a:srgbClr val="2D84A9"/>
              </a:solidFill>
              <a:latin typeface="宋体" panose="02010600030101010101" pitchFamily="2" charset="-122"/>
              <a:ea typeface="宋体" panose="02010600030101010101" pitchFamily="2" charset="-122"/>
            </a:endParaRPr>
          </a:p>
          <a:p>
            <a:pPr lvl="1">
              <a:lnSpc>
                <a:spcPct val="110000"/>
              </a:lnSpc>
            </a:pPr>
            <a:endParaRPr lang="en-US" altLang="zh-CN" dirty="0">
              <a:solidFill>
                <a:srgbClr val="2D84A9"/>
              </a:solidFill>
              <a:latin typeface="宋体" panose="02010600030101010101" pitchFamily="2" charset="-122"/>
              <a:ea typeface="宋体" panose="02010600030101010101" pitchFamily="2" charset="-122"/>
            </a:endParaRPr>
          </a:p>
          <a:p>
            <a:pPr lvl="1">
              <a:lnSpc>
                <a:spcPct val="110000"/>
              </a:lnSpc>
            </a:pPr>
            <a:endParaRPr lang="en-US" altLang="zh-CN" b="1" dirty="0">
              <a:solidFill>
                <a:srgbClr val="2D84A9"/>
              </a:solidFill>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endParaRPr>
          </a:p>
          <a:p>
            <a:pPr marL="800100" lvl="1" indent="-342900">
              <a:lnSpc>
                <a:spcPct val="110000"/>
              </a:lnSpc>
              <a:buFont typeface="+mj-lt"/>
              <a:buAutoNum type="arabicPeriod"/>
            </a:pPr>
            <a:endParaRPr lang="en-US" altLang="zh-CN"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endParaRPr>
          </a:p>
        </p:txBody>
      </p:sp>
      <p:sp>
        <p:nvSpPr>
          <p:cNvPr id="14" name="文本框 13">
            <a:extLst>
              <a:ext uri="{FF2B5EF4-FFF2-40B4-BE49-F238E27FC236}">
                <a16:creationId xmlns:a16="http://schemas.microsoft.com/office/drawing/2014/main" id="{229ACA60-DCF9-DBAA-6FD5-7B247814A42B}"/>
              </a:ext>
            </a:extLst>
          </p:cNvPr>
          <p:cNvSpPr txBox="1"/>
          <p:nvPr/>
        </p:nvSpPr>
        <p:spPr>
          <a:xfrm>
            <a:off x="8332180" y="3811693"/>
            <a:ext cx="3385398" cy="2255682"/>
          </a:xfrm>
          <a:prstGeom prst="rect">
            <a:avLst/>
          </a:prstGeom>
          <a:noFill/>
        </p:spPr>
        <p:txBody>
          <a:bodyPr wrap="square">
            <a:spAutoFit/>
          </a:bodyPr>
          <a:lstStyle/>
          <a:p>
            <a:pPr lvl="1">
              <a:lnSpc>
                <a:spcPct val="110000"/>
              </a:lnSpc>
            </a:pPr>
            <a:r>
              <a:rPr lang="en-US" altLang="zh-CN" sz="20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4</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利用</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Voronoi</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Times New Roman" panose="02020603050405020304" pitchFamily="18" charset="0"/>
              </a:rPr>
              <a:t>将多视图信号塔嵌入映射到下游任务中</a:t>
            </a:r>
            <a:endParaRPr lang="en-US" altLang="zh-CN" dirty="0">
              <a:solidFill>
                <a:srgbClr val="2D84A9"/>
              </a:solidFill>
              <a:latin typeface="宋体" panose="02010600030101010101" pitchFamily="2" charset="-122"/>
              <a:ea typeface="宋体" panose="02010600030101010101" pitchFamily="2" charset="-122"/>
            </a:endParaRPr>
          </a:p>
          <a:p>
            <a:pPr lvl="1">
              <a:lnSpc>
                <a:spcPct val="110000"/>
              </a:lnSpc>
            </a:pPr>
            <a:endParaRPr lang="en-US" altLang="zh-CN" sz="1600" dirty="0">
              <a:latin typeface="宋体" panose="02010600030101010101" pitchFamily="2" charset="-122"/>
              <a:ea typeface="宋体" panose="02010600030101010101" pitchFamily="2" charset="-122"/>
            </a:endParaRPr>
          </a:p>
          <a:p>
            <a:pPr lvl="1">
              <a:lnSpc>
                <a:spcPct val="110000"/>
              </a:lnSpc>
            </a:pPr>
            <a:endParaRPr lang="en-US" altLang="zh-CN" dirty="0">
              <a:solidFill>
                <a:srgbClr val="2D84A9"/>
              </a:solidFill>
              <a:latin typeface="宋体" panose="02010600030101010101" pitchFamily="2" charset="-122"/>
              <a:ea typeface="宋体" panose="02010600030101010101" pitchFamily="2" charset="-122"/>
            </a:endParaRPr>
          </a:p>
          <a:p>
            <a:pPr lvl="1">
              <a:lnSpc>
                <a:spcPct val="110000"/>
              </a:lnSpc>
            </a:pPr>
            <a:endParaRPr lang="en-US" altLang="zh-CN" b="1" dirty="0">
              <a:solidFill>
                <a:srgbClr val="2D84A9"/>
              </a:solidFill>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endParaRPr>
          </a:p>
          <a:p>
            <a:pPr marL="800100" lvl="1" indent="-342900">
              <a:lnSpc>
                <a:spcPct val="110000"/>
              </a:lnSpc>
              <a:buFont typeface="+mj-lt"/>
              <a:buAutoNum type="arabicPeriod"/>
            </a:pPr>
            <a:endParaRPr lang="en-US" altLang="zh-CN" dirty="0">
              <a:latin typeface="宋体" panose="02010600030101010101" pitchFamily="2" charset="-122"/>
              <a:ea typeface="宋体" panose="02010600030101010101" pitchFamily="2" charset="-122"/>
              <a:cs typeface="Times New Roman" panose="02020603050405020304" pitchFamily="18" charset="0"/>
              <a:sym typeface="Times New Roman" panose="02020603050405020304" pitchFamily="18" charset="0"/>
            </a:endParaRPr>
          </a:p>
        </p:txBody>
      </p:sp>
      <p:cxnSp>
        <p:nvCxnSpPr>
          <p:cNvPr id="15" name="直接连接符 14">
            <a:extLst>
              <a:ext uri="{FF2B5EF4-FFF2-40B4-BE49-F238E27FC236}">
                <a16:creationId xmlns:a16="http://schemas.microsoft.com/office/drawing/2014/main" id="{36530B29-BCBE-E7F3-83D9-B50906C99A81}"/>
              </a:ext>
            </a:extLst>
          </p:cNvPr>
          <p:cNvCxnSpPr>
            <a:cxnSpLocks/>
          </p:cNvCxnSpPr>
          <p:nvPr/>
        </p:nvCxnSpPr>
        <p:spPr>
          <a:xfrm>
            <a:off x="3012142" y="3898841"/>
            <a:ext cx="0" cy="2740421"/>
          </a:xfrm>
          <a:prstGeom prst="line">
            <a:avLst/>
          </a:prstGeom>
          <a:ln w="31750" cap="flat" cmpd="sng" algn="ctr">
            <a:solidFill>
              <a:schemeClr val="tx1"/>
            </a:solidFill>
            <a:prstDash val="lgDash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直接连接符 17">
            <a:extLst>
              <a:ext uri="{FF2B5EF4-FFF2-40B4-BE49-F238E27FC236}">
                <a16:creationId xmlns:a16="http://schemas.microsoft.com/office/drawing/2014/main" id="{A4524FDC-D1C3-2315-B80C-9C9BDC7E69F4}"/>
              </a:ext>
            </a:extLst>
          </p:cNvPr>
          <p:cNvCxnSpPr>
            <a:cxnSpLocks/>
          </p:cNvCxnSpPr>
          <p:nvPr/>
        </p:nvCxnSpPr>
        <p:spPr>
          <a:xfrm>
            <a:off x="5940015" y="3898841"/>
            <a:ext cx="0" cy="2740421"/>
          </a:xfrm>
          <a:prstGeom prst="line">
            <a:avLst/>
          </a:prstGeom>
          <a:ln w="31750" cap="flat" cmpd="sng" algn="ctr">
            <a:solidFill>
              <a:schemeClr val="tx1"/>
            </a:solidFill>
            <a:prstDash val="lgDash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直接连接符 18">
            <a:extLst>
              <a:ext uri="{FF2B5EF4-FFF2-40B4-BE49-F238E27FC236}">
                <a16:creationId xmlns:a16="http://schemas.microsoft.com/office/drawing/2014/main" id="{F2F2EC97-D7E6-61CC-077B-6C92F8890CEE}"/>
              </a:ext>
            </a:extLst>
          </p:cNvPr>
          <p:cNvCxnSpPr>
            <a:cxnSpLocks/>
          </p:cNvCxnSpPr>
          <p:nvPr/>
        </p:nvCxnSpPr>
        <p:spPr>
          <a:xfrm>
            <a:off x="8767483" y="3898841"/>
            <a:ext cx="0" cy="2740421"/>
          </a:xfrm>
          <a:prstGeom prst="line">
            <a:avLst/>
          </a:prstGeom>
          <a:ln w="31750" cap="flat" cmpd="sng" algn="ctr">
            <a:solidFill>
              <a:schemeClr val="tx1"/>
            </a:solidFill>
            <a:prstDash val="lgDashDot"/>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6452514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2"/>
  <p:tag name="ISPRING_FIRST_PUBLISH" val="1"/>
  <p:tag name="KSO_WPP_MARK_KEY" val="a771e3f4-7510-4713-9ee7-2dd86eb9067a"/>
  <p:tag name="COMMONDATA" val="eyJoZGlkIjoiOWUyZjA3ZmM1M2RjMjEyZTI1MzhlMTNiOGNjNWFhN2UifQ=="/>
</p:tagLst>
</file>

<file path=ppt/theme/theme1.xml><?xml version="1.0" encoding="utf-8"?>
<a:theme xmlns:a="http://schemas.openxmlformats.org/drawingml/2006/main" name="Office 主题​​">
  <a:themeElements>
    <a:clrScheme name="Office">
      <a:dk1>
        <a:srgbClr val="000000"/>
      </a:dk1>
      <a:lt1>
        <a:srgbClr val="FFFFFF"/>
      </a:lt1>
      <a:dk2>
        <a:srgbClr val="44546A"/>
      </a:dk2>
      <a:lt2>
        <a:srgbClr val="E6E4E4"/>
      </a:lt2>
      <a:accent1>
        <a:srgbClr val="2D84A9"/>
      </a:accent1>
      <a:accent2>
        <a:srgbClr val="BF0000"/>
      </a:accent2>
      <a:accent3>
        <a:srgbClr val="2D84A9"/>
      </a:accent3>
      <a:accent4>
        <a:srgbClr val="BF0000"/>
      </a:accent4>
      <a:accent5>
        <a:srgbClr val="2D84A9"/>
      </a:accent5>
      <a:accent6>
        <a:srgbClr val="BF0000"/>
      </a:accent6>
      <a:hlink>
        <a:srgbClr val="0563C1"/>
      </a:hlink>
      <a:folHlink>
        <a:srgbClr val="954D72"/>
      </a:folHlink>
    </a:clrScheme>
    <a:fontScheme name="2jf5otcl">
      <a:majorFont>
        <a:latin typeface="Microsoft YaHei"/>
        <a:ea typeface="Microsoft YaHei"/>
        <a:cs typeface=""/>
      </a:majorFont>
      <a:minorFont>
        <a:latin typeface="Microsoft YaHei"/>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6E4E4"/>
    </a:lt2>
    <a:accent1>
      <a:srgbClr val="2D84A9"/>
    </a:accent1>
    <a:accent2>
      <a:srgbClr val="BF0000"/>
    </a:accent2>
    <a:accent3>
      <a:srgbClr val="2D84A9"/>
    </a:accent3>
    <a:accent4>
      <a:srgbClr val="BF0000"/>
    </a:accent4>
    <a:accent5>
      <a:srgbClr val="2D84A9"/>
    </a:accent5>
    <a:accent6>
      <a:srgbClr val="BF0000"/>
    </a:accent6>
    <a:hlink>
      <a:srgbClr val="0563C1"/>
    </a:hlink>
    <a:folHlink>
      <a:srgbClr val="954D72"/>
    </a:folHlink>
  </a:clrScheme>
</a:themeOverride>
</file>

<file path=docProps/app.xml><?xml version="1.0" encoding="utf-8"?>
<Properties xmlns="http://schemas.openxmlformats.org/officeDocument/2006/extended-properties" xmlns:vt="http://schemas.openxmlformats.org/officeDocument/2006/docPropsVTypes">
  <TotalTime>20201</TotalTime>
  <Words>4154</Words>
  <Application>Microsoft Office PowerPoint</Application>
  <PresentationFormat>宽屏</PresentationFormat>
  <Paragraphs>339</Paragraphs>
  <Slides>25</Slides>
  <Notes>25</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25</vt:i4>
      </vt:variant>
    </vt:vector>
  </HeadingPairs>
  <TitlesOfParts>
    <vt:vector size="35" baseType="lpstr">
      <vt:lpstr>Helvetica Neue</vt:lpstr>
      <vt:lpstr>等线</vt:lpstr>
      <vt:lpstr>黑体</vt:lpstr>
      <vt:lpstr>宋体</vt:lpstr>
      <vt:lpstr>Microsoft YaHei</vt:lpstr>
      <vt:lpstr>Arial</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dc:title>
  <dc:creator>Administrator</dc:creator>
  <cp:lastModifiedBy>挥霍 王</cp:lastModifiedBy>
  <cp:revision>539</cp:revision>
  <dcterms:created xsi:type="dcterms:W3CDTF">2019-03-04T05:49:00Z</dcterms:created>
  <dcterms:modified xsi:type="dcterms:W3CDTF">2024-12-01T08:21:16Z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045E34B933CC4174832FB86F94881594</vt:lpwstr>
  </property>
  <property fmtid="{D5CDD505-2E9C-101B-9397-08002B2CF9AE}" pid="3" name="KSOProductBuildVer">
    <vt:lpwstr>2052-11.1.0.12598</vt:lpwstr>
  </property>
</Properties>
</file>